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300" r:id="rId2"/>
    <p:sldId id="301" r:id="rId3"/>
    <p:sldId id="304" r:id="rId4"/>
    <p:sldId id="260" r:id="rId5"/>
    <p:sldId id="286" r:id="rId6"/>
    <p:sldId id="290" r:id="rId7"/>
    <p:sldId id="270" r:id="rId8"/>
    <p:sldId id="267" r:id="rId9"/>
    <p:sldId id="303" r:id="rId10"/>
    <p:sldId id="271" r:id="rId11"/>
    <p:sldId id="292" r:id="rId12"/>
    <p:sldId id="296" r:id="rId13"/>
    <p:sldId id="295" r:id="rId14"/>
    <p:sldId id="293" r:id="rId15"/>
    <p:sldId id="294" r:id="rId16"/>
  </p:sldIdLst>
  <p:sldSz cx="9144000" cy="6858000" type="screen4x3"/>
  <p:notesSz cx="6856413" cy="97139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E4FF"/>
    <a:srgbClr val="3333FF"/>
    <a:srgbClr val="3399FF"/>
    <a:srgbClr val="B9E8FF"/>
    <a:srgbClr val="FFFF00"/>
    <a:srgbClr val="FFFF66"/>
    <a:srgbClr val="FF0000"/>
    <a:srgbClr val="FF9900"/>
    <a:srgbClr val="00FF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8" autoAdjust="0"/>
    <p:restoredTop sz="94641" autoAdjust="0"/>
  </p:normalViewPr>
  <p:slideViewPr>
    <p:cSldViewPr snapToGrid="0">
      <p:cViewPr>
        <p:scale>
          <a:sx n="100" d="100"/>
          <a:sy n="100" d="100"/>
        </p:scale>
        <p:origin x="-38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655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2655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BB008C93-C63B-4C08-A8C9-54A007E2D84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3933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28663"/>
            <a:ext cx="4856163" cy="3643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4863"/>
            <a:ext cx="5484813" cy="437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655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2655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4F811926-1A74-4176-8353-7FA27A7C266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073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399C38-AA83-40BE-B66F-483D8C19EB12}" type="slidenum">
              <a:rPr lang="nl-NL"/>
              <a:pPr/>
              <a:t>1</a:t>
            </a:fld>
            <a:endParaRPr lang="nl-NL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4ADCB5-0108-4F18-B587-AF7740BC72CB}" type="slidenum">
              <a:rPr lang="nl-NL"/>
              <a:pPr/>
              <a:t>10</a:t>
            </a:fld>
            <a:endParaRPr lang="nl-N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B5EAD5-F5D8-4D3E-A543-4948198188A1}" type="slidenum">
              <a:rPr lang="nl-NL"/>
              <a:pPr/>
              <a:t>11</a:t>
            </a:fld>
            <a:endParaRPr lang="nl-NL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1F0052-222D-418D-B2B3-FAE0B6AFAF0F}" type="slidenum">
              <a:rPr lang="nl-NL"/>
              <a:pPr/>
              <a:t>13</a:t>
            </a:fld>
            <a:endParaRPr lang="nl-NL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960B34-8A1B-45B8-8AEB-21420FC50CA3}" type="slidenum">
              <a:rPr lang="nl-NL"/>
              <a:pPr/>
              <a:t>14</a:t>
            </a:fld>
            <a:endParaRPr lang="nl-NL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F5CC8B-52B9-4487-8EC6-CB862A943ACE}" type="slidenum">
              <a:rPr lang="nl-NL"/>
              <a:pPr/>
              <a:t>15</a:t>
            </a:fld>
            <a:endParaRPr lang="nl-NL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4C231-112C-42B8-ACF8-20E23551EB4E}" type="slidenum">
              <a:rPr lang="nl-NL"/>
              <a:pPr/>
              <a:t>2</a:t>
            </a:fld>
            <a:endParaRPr lang="nl-NL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65E910-4392-4E74-BBFB-42EE7E9A61AF}" type="slidenum">
              <a:rPr lang="nl-NL"/>
              <a:pPr/>
              <a:t>3</a:t>
            </a:fld>
            <a:endParaRPr lang="nl-NL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13256E-E3AF-49A3-B748-DAD36DB492E1}" type="slidenum">
              <a:rPr lang="nl-NL"/>
              <a:pPr/>
              <a:t>4</a:t>
            </a:fld>
            <a:endParaRPr lang="nl-NL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A592A-E95C-4FFB-9187-D45C90B67871}" type="slidenum">
              <a:rPr lang="nl-NL"/>
              <a:pPr/>
              <a:t>5</a:t>
            </a:fld>
            <a:endParaRPr lang="nl-NL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6726F9-E4A1-4BFD-B8C0-4DD79DA9AFAF}" type="slidenum">
              <a:rPr lang="nl-NL"/>
              <a:pPr/>
              <a:t>6</a:t>
            </a:fld>
            <a:endParaRPr lang="nl-NL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F0AE3-7DF6-4347-9374-B1C47632A245}" type="slidenum">
              <a:rPr lang="nl-NL"/>
              <a:pPr/>
              <a:t>7</a:t>
            </a:fld>
            <a:endParaRPr lang="nl-NL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C7930-2E25-4423-938B-AEF20B855AB2}" type="slidenum">
              <a:rPr lang="nl-NL"/>
              <a:pPr/>
              <a:t>8</a:t>
            </a:fld>
            <a:endParaRPr lang="nl-NL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C7930-2E25-4423-938B-AEF20B855AB2}" type="slidenum">
              <a:rPr lang="nl-NL"/>
              <a:pPr/>
              <a:t>9</a:t>
            </a:fld>
            <a:endParaRPr lang="nl-NL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020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00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32301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3230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469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0216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79746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97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97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99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9771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534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803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49235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13151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99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pic>
        <p:nvPicPr>
          <p:cNvPr id="12295" name="Picture 7" descr="Logo-ned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6092825"/>
            <a:ext cx="2047875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anet.hhs.nl/nl/opleidingen/elektrotechniek-voltijd/Paginas/keuzemodulen-minoren.asp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bd.eduweb.hhs.nl/semboek/2014/ecv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d@hhs.n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bd.eduweb.hhs.nl/semboek/2014/ecv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572000" y="404813"/>
            <a:ext cx="4248150" cy="6192837"/>
          </a:xfrm>
          <a:prstGeom prst="rect">
            <a:avLst/>
          </a:prstGeom>
          <a:solidFill>
            <a:srgbClr val="FFFF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latin typeface="Arial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23850" y="404813"/>
            <a:ext cx="4248150" cy="6192837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latin typeface="Arial" charset="0"/>
            </a:endParaRP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612775" y="1773238"/>
            <a:ext cx="1831975" cy="3889375"/>
            <a:chOff x="295" y="799"/>
            <a:chExt cx="1154" cy="2813"/>
          </a:xfrm>
        </p:grpSpPr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1</a:t>
              </a:r>
            </a:p>
          </p:txBody>
        </p:sp>
      </p:grpSp>
      <p:grpSp>
        <p:nvGrpSpPr>
          <p:cNvPr id="8199" name="Group 7"/>
          <p:cNvGrpSpPr>
            <a:grpSpLocks/>
          </p:cNvGrpSpPr>
          <p:nvPr/>
        </p:nvGrpSpPr>
        <p:grpSpPr bwMode="auto">
          <a:xfrm>
            <a:off x="2628900" y="1773238"/>
            <a:ext cx="1831975" cy="3889375"/>
            <a:chOff x="295" y="799"/>
            <a:chExt cx="1154" cy="2813"/>
          </a:xfrm>
        </p:grpSpPr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2</a:t>
              </a:r>
            </a:p>
          </p:txBody>
        </p:sp>
      </p:grpSp>
      <p:grpSp>
        <p:nvGrpSpPr>
          <p:cNvPr id="8202" name="Group 10"/>
          <p:cNvGrpSpPr>
            <a:grpSpLocks/>
          </p:cNvGrpSpPr>
          <p:nvPr/>
        </p:nvGrpSpPr>
        <p:grpSpPr bwMode="auto">
          <a:xfrm>
            <a:off x="4643438" y="1773238"/>
            <a:ext cx="1831975" cy="3889375"/>
            <a:chOff x="295" y="799"/>
            <a:chExt cx="1154" cy="2813"/>
          </a:xfrm>
        </p:grpSpPr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latin typeface="Arial" charset="0"/>
                </a:rPr>
                <a:t>Jaar 3</a:t>
              </a:r>
            </a:p>
          </p:txBody>
        </p:sp>
      </p:grpSp>
      <p:grpSp>
        <p:nvGrpSpPr>
          <p:cNvPr id="8205" name="Group 13"/>
          <p:cNvGrpSpPr>
            <a:grpSpLocks/>
          </p:cNvGrpSpPr>
          <p:nvPr/>
        </p:nvGrpSpPr>
        <p:grpSpPr bwMode="auto">
          <a:xfrm>
            <a:off x="6661150" y="1773238"/>
            <a:ext cx="1831975" cy="3889375"/>
            <a:chOff x="295" y="799"/>
            <a:chExt cx="1154" cy="2813"/>
          </a:xfrm>
        </p:grpSpPr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07" name="Text Box 15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4</a:t>
              </a:r>
            </a:p>
          </p:txBody>
        </p:sp>
      </p:grp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539750" y="549275"/>
            <a:ext cx="7772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nl-NL" sz="3600">
                <a:solidFill>
                  <a:schemeClr val="tx2"/>
                </a:solidFill>
                <a:latin typeface="Arial" charset="0"/>
              </a:rPr>
              <a:t>Opleidingsprofiel Elektrotechniek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148263" y="5876925"/>
            <a:ext cx="2800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3200">
                <a:latin typeface="Arial" charset="0"/>
              </a:rPr>
              <a:t>De Carrière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1116013" y="5876925"/>
            <a:ext cx="2800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De Basis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 rot="16200000">
            <a:off x="6551613" y="3032125"/>
            <a:ext cx="2952750" cy="720725"/>
          </a:xfrm>
          <a:prstGeom prst="rect">
            <a:avLst/>
          </a:prstGeom>
          <a:solidFill>
            <a:srgbClr val="66CCFF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Afstuderen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 rot="16200000">
            <a:off x="71438" y="2600325"/>
            <a:ext cx="2952750" cy="1584325"/>
          </a:xfrm>
          <a:prstGeom prst="rect">
            <a:avLst/>
          </a:prstGeom>
          <a:solidFill>
            <a:srgbClr val="FFFF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Propedeuse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 rot="16200000">
            <a:off x="2087563" y="2600325"/>
            <a:ext cx="2952750" cy="1584325"/>
          </a:xfrm>
          <a:prstGeom prst="rect">
            <a:avLst/>
          </a:prstGeom>
          <a:solidFill>
            <a:srgbClr val="FFFF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Kern</a:t>
            </a: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 rot="16200000">
            <a:off x="3671888" y="3032125"/>
            <a:ext cx="2952750" cy="720725"/>
          </a:xfrm>
          <a:prstGeom prst="rect">
            <a:avLst/>
          </a:prstGeom>
          <a:solidFill>
            <a:srgbClr val="66CCFF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2 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×</a:t>
            </a:r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 Stage</a:t>
            </a: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75565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EP1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161925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EP2</a:t>
            </a: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277177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EQ1</a:t>
            </a: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363537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EQ2</a:t>
            </a: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478790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ECS</a:t>
            </a: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 rot="16200000">
            <a:off x="5688013" y="3032125"/>
            <a:ext cx="2952750" cy="720725"/>
          </a:xfrm>
          <a:prstGeom prst="rect">
            <a:avLst/>
          </a:prstGeom>
          <a:solidFill>
            <a:srgbClr val="00FF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2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×</a:t>
            </a: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 Minor</a:t>
            </a:r>
          </a:p>
        </p:txBody>
      </p:sp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680402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ECN</a:t>
            </a:r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766762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ECA</a:t>
            </a:r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auto">
          <a:xfrm>
            <a:off x="539750" y="1052513"/>
            <a:ext cx="7772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nl-NL" dirty="0">
                <a:solidFill>
                  <a:schemeClr val="tx2"/>
                </a:solidFill>
              </a:rPr>
              <a:t>v</a:t>
            </a:r>
            <a:r>
              <a:rPr lang="nl-NL" dirty="0" smtClean="0">
                <a:solidFill>
                  <a:schemeClr val="tx2"/>
                </a:solidFill>
                <a:latin typeface="Arial" charset="0"/>
              </a:rPr>
              <a:t>oltijd regulier</a:t>
            </a:r>
            <a:endParaRPr lang="nl-NL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224" name="Rectangle 32"/>
          <p:cNvSpPr>
            <a:spLocks noChangeArrowheads="1"/>
          </p:cNvSpPr>
          <p:nvPr/>
        </p:nvSpPr>
        <p:spPr bwMode="auto">
          <a:xfrm rot="16200000">
            <a:off x="5255419" y="2312194"/>
            <a:ext cx="1512887" cy="720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>
                <a:latin typeface="Arial" charset="0"/>
              </a:rPr>
              <a:t>Minor</a:t>
            </a:r>
          </a:p>
        </p:txBody>
      </p:sp>
      <p:sp>
        <p:nvSpPr>
          <p:cNvPr id="8225" name="Rectangle 33"/>
          <p:cNvSpPr>
            <a:spLocks noChangeArrowheads="1"/>
          </p:cNvSpPr>
          <p:nvPr/>
        </p:nvSpPr>
        <p:spPr bwMode="auto">
          <a:xfrm rot="16200000">
            <a:off x="5255419" y="3753644"/>
            <a:ext cx="1512887" cy="720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>
                <a:latin typeface="Arial" charset="0"/>
              </a:rPr>
              <a:t>Kern</a:t>
            </a:r>
          </a:p>
        </p:txBody>
      </p:sp>
      <p:sp>
        <p:nvSpPr>
          <p:cNvPr id="8226" name="Rectangle 34"/>
          <p:cNvSpPr>
            <a:spLocks noChangeArrowheads="1"/>
          </p:cNvSpPr>
          <p:nvPr/>
        </p:nvSpPr>
        <p:spPr bwMode="auto">
          <a:xfrm>
            <a:off x="565150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latin typeface="Arial" charset="0"/>
              </a:rPr>
              <a:t>ECV</a:t>
            </a:r>
          </a:p>
        </p:txBody>
      </p:sp>
    </p:spTree>
    <p:extLst>
      <p:ext uri="{BB962C8B-B14F-4D97-AF65-F5344CB8AC3E}">
        <p14:creationId xmlns:p14="http://schemas.microsoft.com/office/powerpoint/2010/main" val="122887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solidFill>
                  <a:srgbClr val="3333FF"/>
                </a:solidFill>
              </a:rPr>
              <a:t>Tijdsbesteding</a:t>
            </a:r>
            <a:r>
              <a:rPr lang="nl-NL"/>
              <a:t> </a:t>
            </a:r>
            <a:r>
              <a:rPr lang="nl-NL">
                <a:solidFill>
                  <a:schemeClr val="tx1"/>
                </a:solidFill>
              </a:rPr>
              <a:t>per vak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Omvang is </a:t>
            </a:r>
            <a:r>
              <a:rPr lang="nl-NL" dirty="0">
                <a:solidFill>
                  <a:srgbClr val="3333FF"/>
                </a:solidFill>
              </a:rPr>
              <a:t>3 CP</a:t>
            </a:r>
            <a:r>
              <a:rPr lang="nl-NL" dirty="0"/>
              <a:t> = </a:t>
            </a:r>
            <a:r>
              <a:rPr lang="nl-NL" dirty="0">
                <a:solidFill>
                  <a:srgbClr val="3333FF"/>
                </a:solidFill>
              </a:rPr>
              <a:t>3 x 28 = 84 uren</a:t>
            </a:r>
            <a:r>
              <a:rPr lang="nl-NL" dirty="0"/>
              <a:t>.</a:t>
            </a:r>
          </a:p>
          <a:p>
            <a:pPr lvl="1"/>
            <a:r>
              <a:rPr lang="nl-NL" dirty="0"/>
              <a:t>7 x 4 = 28 </a:t>
            </a:r>
            <a:r>
              <a:rPr lang="nl-NL" dirty="0" smtClean="0"/>
              <a:t>ingeroosterde uren. </a:t>
            </a:r>
            <a:endParaRPr lang="nl-NL" dirty="0"/>
          </a:p>
          <a:p>
            <a:pPr lvl="2"/>
            <a:r>
              <a:rPr lang="nl-NL" dirty="0"/>
              <a:t>Elke module is een </a:t>
            </a:r>
            <a:r>
              <a:rPr lang="nl-NL" dirty="0">
                <a:solidFill>
                  <a:srgbClr val="3333FF"/>
                </a:solidFill>
              </a:rPr>
              <a:t>combinatie</a:t>
            </a:r>
            <a:r>
              <a:rPr lang="nl-NL" dirty="0"/>
              <a:t> van theorie en practicum.</a:t>
            </a:r>
          </a:p>
          <a:p>
            <a:pPr lvl="1"/>
            <a:r>
              <a:rPr lang="nl-NL" dirty="0"/>
              <a:t>8 uur </a:t>
            </a:r>
            <a:r>
              <a:rPr lang="nl-NL" dirty="0">
                <a:solidFill>
                  <a:srgbClr val="3333FF"/>
                </a:solidFill>
              </a:rPr>
              <a:t>toetsing</a:t>
            </a:r>
            <a:r>
              <a:rPr lang="nl-NL" dirty="0"/>
              <a:t>.</a:t>
            </a:r>
          </a:p>
          <a:p>
            <a:pPr lvl="1"/>
            <a:r>
              <a:rPr lang="nl-NL" dirty="0" smtClean="0"/>
              <a:t>35 </a:t>
            </a:r>
            <a:r>
              <a:rPr lang="nl-NL" dirty="0"/>
              <a:t>uur </a:t>
            </a:r>
            <a:r>
              <a:rPr lang="nl-NL" dirty="0">
                <a:solidFill>
                  <a:srgbClr val="3333FF"/>
                </a:solidFill>
              </a:rPr>
              <a:t>zelfstudie</a:t>
            </a:r>
            <a:r>
              <a:rPr lang="nl-NL" dirty="0"/>
              <a:t>. = </a:t>
            </a:r>
            <a:r>
              <a:rPr lang="nl-NL" b="1" dirty="0" smtClean="0">
                <a:solidFill>
                  <a:srgbClr val="FF0000"/>
                </a:solidFill>
              </a:rPr>
              <a:t>5 </a:t>
            </a:r>
            <a:r>
              <a:rPr lang="nl-NL" b="1" dirty="0">
                <a:solidFill>
                  <a:srgbClr val="FF0000"/>
                </a:solidFill>
              </a:rPr>
              <a:t>uur / week!</a:t>
            </a:r>
          </a:p>
          <a:p>
            <a:pPr lvl="1"/>
            <a:r>
              <a:rPr lang="nl-NL" dirty="0" smtClean="0"/>
              <a:t>13 </a:t>
            </a:r>
            <a:r>
              <a:rPr lang="nl-NL" dirty="0"/>
              <a:t>uur “</a:t>
            </a:r>
            <a:r>
              <a:rPr lang="nl-NL" dirty="0">
                <a:solidFill>
                  <a:srgbClr val="3333FF"/>
                </a:solidFill>
              </a:rPr>
              <a:t>reparatie</a:t>
            </a:r>
            <a:r>
              <a:rPr lang="nl-NL" dirty="0"/>
              <a:t>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/>
              <a:t>De </a:t>
            </a:r>
            <a:r>
              <a:rPr lang="nl-NL" sz="4000" b="1" dirty="0">
                <a:solidFill>
                  <a:srgbClr val="3333FF"/>
                </a:solidFill>
              </a:rPr>
              <a:t>verdiepende minor </a:t>
            </a:r>
            <a:r>
              <a:rPr lang="nl-NL" sz="4000" dirty="0">
                <a:solidFill>
                  <a:schemeClr val="tx1"/>
                </a:solidFill>
              </a:rPr>
              <a:t>Elektrotechniek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l-NL" sz="2800" dirty="0" smtClean="0"/>
              <a:t>4 </a:t>
            </a:r>
            <a:r>
              <a:rPr lang="nl-NL" sz="2800" dirty="0"/>
              <a:t>vakken waaruit elke student er </a:t>
            </a:r>
            <a:r>
              <a:rPr lang="nl-NL" sz="2800" dirty="0" smtClean="0"/>
              <a:t>minimaal </a:t>
            </a:r>
            <a:r>
              <a:rPr lang="nl-NL" sz="2800" dirty="0" smtClean="0">
                <a:solidFill>
                  <a:srgbClr val="3333FF"/>
                </a:solidFill>
              </a:rPr>
              <a:t>1</a:t>
            </a:r>
            <a:r>
              <a:rPr lang="nl-NL" sz="2800" dirty="0" smtClean="0"/>
              <a:t> en maximaal </a:t>
            </a:r>
            <a:r>
              <a:rPr lang="nl-NL" sz="2800" dirty="0" smtClean="0">
                <a:solidFill>
                  <a:srgbClr val="3333FF"/>
                </a:solidFill>
              </a:rPr>
              <a:t>4</a:t>
            </a:r>
            <a:r>
              <a:rPr lang="nl-NL" sz="2800" dirty="0" smtClean="0"/>
              <a:t> kiest</a:t>
            </a:r>
            <a:r>
              <a:rPr lang="nl-NL" sz="2800" dirty="0"/>
              <a:t>:</a:t>
            </a:r>
            <a:endParaRPr lang="nl-NL" sz="2800" dirty="0" smtClean="0"/>
          </a:p>
          <a:p>
            <a:pPr lvl="1">
              <a:lnSpc>
                <a:spcPct val="90000"/>
              </a:lnSpc>
            </a:pPr>
            <a:r>
              <a:rPr lang="nl-NL" sz="2400" dirty="0" smtClean="0"/>
              <a:t>Regeltechniek (REGTEC)</a:t>
            </a:r>
          </a:p>
          <a:p>
            <a:pPr lvl="1">
              <a:lnSpc>
                <a:spcPct val="90000"/>
              </a:lnSpc>
            </a:pPr>
            <a:r>
              <a:rPr lang="nl-NL" sz="2400" dirty="0" smtClean="0"/>
              <a:t>Energietechniek 2 (ENTEC2)</a:t>
            </a:r>
          </a:p>
          <a:p>
            <a:pPr lvl="1">
              <a:lnSpc>
                <a:spcPct val="90000"/>
              </a:lnSpc>
            </a:pPr>
            <a:r>
              <a:rPr lang="nl-NL" sz="2400" dirty="0" smtClean="0"/>
              <a:t>Signaalbewerkingen 2 (SIGBW2)</a:t>
            </a:r>
          </a:p>
          <a:p>
            <a:pPr lvl="1">
              <a:lnSpc>
                <a:spcPct val="90000"/>
              </a:lnSpc>
            </a:pPr>
            <a:r>
              <a:rPr lang="nl-NL" sz="2400" dirty="0" smtClean="0"/>
              <a:t>Algoritmen en datastructuren (ALGODS)</a:t>
            </a:r>
          </a:p>
          <a:p>
            <a:pPr>
              <a:lnSpc>
                <a:spcPct val="90000"/>
              </a:lnSpc>
            </a:pPr>
            <a:r>
              <a:rPr lang="nl-NL" sz="2800" dirty="0" smtClean="0"/>
              <a:t>Individuele keuzemodule (</a:t>
            </a:r>
            <a:r>
              <a:rPr lang="nl-NL" sz="2800" dirty="0" smtClean="0">
                <a:solidFill>
                  <a:srgbClr val="3333FF"/>
                </a:solidFill>
              </a:rPr>
              <a:t>wel/niet</a:t>
            </a:r>
            <a:r>
              <a:rPr lang="nl-NL" sz="2800" dirty="0" smtClean="0"/>
              <a:t>):</a:t>
            </a:r>
          </a:p>
          <a:p>
            <a:pPr lvl="1">
              <a:lnSpc>
                <a:spcPct val="90000"/>
              </a:lnSpc>
            </a:pPr>
            <a:r>
              <a:rPr lang="nl-NL" sz="2400" dirty="0" smtClean="0"/>
              <a:t>individuele keuzemodule (INDKEU)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Project (</a:t>
            </a:r>
            <a:r>
              <a:rPr lang="en-US" sz="2800" dirty="0" smtClean="0">
                <a:solidFill>
                  <a:srgbClr val="3333FF"/>
                </a:solidFill>
              </a:rPr>
              <a:t>0/6/9</a:t>
            </a:r>
            <a:r>
              <a:rPr lang="en-US" sz="2800" dirty="0" smtClean="0"/>
              <a:t> CP):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Project ECV6 (PROCV6)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Project ECV9 (PROCV9)</a:t>
            </a:r>
          </a:p>
          <a:p>
            <a:pPr>
              <a:lnSpc>
                <a:spcPct val="90000"/>
              </a:lnSpc>
            </a:pPr>
            <a:endParaRPr lang="nl-NL" sz="2800" dirty="0" smtClean="0"/>
          </a:p>
          <a:p>
            <a:pPr lvl="1">
              <a:lnSpc>
                <a:spcPct val="90000"/>
              </a:lnSpc>
            </a:pP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solidFill>
                  <a:srgbClr val="3333FF"/>
                </a:solidFill>
              </a:rPr>
              <a:t>INDKEU Individuele Keuzemodule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Je kunt hier één van de academie brede </a:t>
            </a:r>
            <a:r>
              <a:rPr lang="nl-NL" dirty="0">
                <a:solidFill>
                  <a:srgbClr val="3333FF"/>
                </a:solidFill>
              </a:rPr>
              <a:t>keuzemodules TIS Delft</a:t>
            </a:r>
            <a:r>
              <a:rPr lang="nl-NL" dirty="0"/>
              <a:t> kiezen: </a:t>
            </a:r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intranet.hhs.nl/nl/opleidingen/elektrotechniek-voltijd/Paginas/keuzemodulen-minoren.aspx</a:t>
            </a:r>
            <a:r>
              <a:rPr lang="nl-NL" dirty="0" smtClean="0"/>
              <a:t>.</a:t>
            </a:r>
            <a:endParaRPr lang="nl-NL" dirty="0"/>
          </a:p>
          <a:p>
            <a:endParaRPr lang="nl-NL" dirty="0"/>
          </a:p>
          <a:p>
            <a:r>
              <a:rPr lang="nl-NL" dirty="0"/>
              <a:t>Je mag natuurlijk ook </a:t>
            </a:r>
            <a:r>
              <a:rPr lang="nl-NL" dirty="0">
                <a:solidFill>
                  <a:srgbClr val="3333FF"/>
                </a:solidFill>
              </a:rPr>
              <a:t>zelf</a:t>
            </a:r>
            <a:r>
              <a:rPr lang="nl-NL" dirty="0"/>
              <a:t> met een voorstel komen. </a:t>
            </a:r>
            <a:r>
              <a:rPr lang="nl-NL" sz="2400" dirty="0"/>
              <a:t>Indienen bij </a:t>
            </a:r>
            <a:r>
              <a:rPr lang="nl-NL" sz="2400" dirty="0" err="1" smtClean="0"/>
              <a:t>toetscommissie</a:t>
            </a:r>
            <a:r>
              <a:rPr lang="nl-NL" sz="2400" dirty="0" smtClean="0"/>
              <a:t> Elektrotechniek via Harry </a:t>
            </a:r>
            <a:r>
              <a:rPr lang="nl-NL" sz="2400" dirty="0"/>
              <a:t>Broeders.</a:t>
            </a:r>
            <a:r>
              <a:rPr lang="nl-NL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/>
              <a:t>De </a:t>
            </a:r>
            <a:r>
              <a:rPr lang="nl-NL" sz="4000" b="1">
                <a:solidFill>
                  <a:srgbClr val="3333FF"/>
                </a:solidFill>
              </a:rPr>
              <a:t>verdiepende minor </a:t>
            </a:r>
            <a:r>
              <a:rPr lang="nl-NL" sz="4000">
                <a:solidFill>
                  <a:schemeClr val="tx1"/>
                </a:solidFill>
              </a:rPr>
              <a:t>Elektrotechniek</a:t>
            </a:r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77250" cy="4997450"/>
          </a:xfrm>
        </p:spPr>
        <p:txBody>
          <a:bodyPr/>
          <a:lstStyle/>
          <a:p>
            <a:pPr>
              <a:buFontTx/>
              <a:buNone/>
            </a:pPr>
            <a:endParaRPr lang="nl-NL" dirty="0"/>
          </a:p>
          <a:p>
            <a:r>
              <a:rPr lang="nl-NL" dirty="0"/>
              <a:t>Vak gaat in ieder geval </a:t>
            </a:r>
            <a:r>
              <a:rPr lang="nl-NL" dirty="0">
                <a:solidFill>
                  <a:srgbClr val="006600"/>
                </a:solidFill>
              </a:rPr>
              <a:t>door</a:t>
            </a:r>
            <a:r>
              <a:rPr lang="nl-NL" dirty="0"/>
              <a:t> als er </a:t>
            </a:r>
            <a:r>
              <a:rPr lang="nl-NL" dirty="0">
                <a:solidFill>
                  <a:srgbClr val="3333FF"/>
                </a:solidFill>
              </a:rPr>
              <a:t>12</a:t>
            </a:r>
            <a:r>
              <a:rPr lang="nl-NL" dirty="0"/>
              <a:t> of meer studenten voor dit vak hebben gekozen.</a:t>
            </a:r>
          </a:p>
          <a:p>
            <a:endParaRPr lang="nl-NL" dirty="0"/>
          </a:p>
          <a:p>
            <a:r>
              <a:rPr lang="nl-NL" dirty="0"/>
              <a:t>Als vak </a:t>
            </a:r>
            <a:r>
              <a:rPr lang="nl-NL" dirty="0">
                <a:solidFill>
                  <a:srgbClr val="FF0000"/>
                </a:solidFill>
              </a:rPr>
              <a:t>niet</a:t>
            </a:r>
            <a:r>
              <a:rPr lang="nl-NL" dirty="0"/>
              <a:t> doorgaat dan kunnen studenten die voor dit vak hebben gekozen </a:t>
            </a:r>
            <a:r>
              <a:rPr lang="nl-NL" dirty="0" smtClean="0"/>
              <a:t>een </a:t>
            </a:r>
            <a:r>
              <a:rPr lang="nl-NL" dirty="0">
                <a:solidFill>
                  <a:srgbClr val="3333FF"/>
                </a:solidFill>
              </a:rPr>
              <a:t>nieuwe</a:t>
            </a:r>
            <a:r>
              <a:rPr lang="nl-NL" dirty="0"/>
              <a:t> keuze maken.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Meer </a:t>
            </a:r>
            <a:r>
              <a:rPr lang="en-US">
                <a:solidFill>
                  <a:srgbClr val="3333FF"/>
                </a:solidFill>
              </a:rPr>
              <a:t>informatie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Semesterboek</a:t>
            </a:r>
            <a:r>
              <a:rPr lang="en-US" dirty="0"/>
              <a:t> ECV</a:t>
            </a:r>
          </a:p>
          <a:p>
            <a:pPr lvl="1"/>
            <a:r>
              <a:rPr lang="en-US" dirty="0"/>
              <a:t>Online: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bd.eduweb.hhs.nl/semboek/2014/ecv</a:t>
            </a:r>
            <a:r>
              <a:rPr lang="en-US" dirty="0">
                <a:hlinkClick r:id="rId3"/>
              </a:rPr>
              <a:t>/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 err="1"/>
              <a:t>Verantwoordelijke</a:t>
            </a:r>
            <a:r>
              <a:rPr lang="en-US" dirty="0"/>
              <a:t> docent</a:t>
            </a:r>
          </a:p>
          <a:p>
            <a:endParaRPr lang="en-US" dirty="0"/>
          </a:p>
          <a:p>
            <a:r>
              <a:rPr lang="en-US" dirty="0" err="1"/>
              <a:t>Algemene</a:t>
            </a:r>
            <a:r>
              <a:rPr lang="en-US" dirty="0"/>
              <a:t> </a:t>
            </a:r>
            <a:r>
              <a:rPr lang="en-US" dirty="0" err="1"/>
              <a:t>vragen</a:t>
            </a:r>
            <a:r>
              <a:rPr lang="en-US" dirty="0"/>
              <a:t>: </a:t>
            </a:r>
            <a:r>
              <a:rPr lang="en-US" b="1" dirty="0">
                <a:solidFill>
                  <a:srgbClr val="3333FF"/>
                </a:solidFill>
              </a:rPr>
              <a:t>Nu?</a:t>
            </a:r>
          </a:p>
          <a:p>
            <a:pPr lvl="1"/>
            <a:r>
              <a:rPr lang="en-US" dirty="0"/>
              <a:t>Later: </a:t>
            </a:r>
            <a:r>
              <a:rPr lang="en-US" dirty="0" smtClean="0">
                <a:hlinkClick r:id="rId4"/>
              </a:rPr>
              <a:t>mailto:J.Z.M.Broeders@hhs.nl</a:t>
            </a:r>
            <a:r>
              <a:rPr lang="en-US" dirty="0" smtClean="0"/>
              <a:t> 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 nu… </a:t>
            </a:r>
            <a:r>
              <a:rPr lang="en-US" b="1">
                <a:solidFill>
                  <a:srgbClr val="3333FF"/>
                </a:solidFill>
              </a:rPr>
              <a:t>Kiezen!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600200"/>
            <a:ext cx="8705850" cy="4997450"/>
          </a:xfrm>
        </p:spPr>
        <p:txBody>
          <a:bodyPr/>
          <a:lstStyle/>
          <a:p>
            <a:r>
              <a:rPr lang="en-US" b="1" dirty="0" err="1"/>
              <a:t>Invullen</a:t>
            </a:r>
            <a:r>
              <a:rPr lang="en-US" b="1" dirty="0"/>
              <a:t> </a:t>
            </a:r>
            <a:r>
              <a:rPr lang="en-US" b="1" dirty="0" err="1"/>
              <a:t>vóór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9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december</a:t>
            </a:r>
            <a:r>
              <a:rPr lang="en-US" b="1" dirty="0" smtClean="0">
                <a:solidFill>
                  <a:srgbClr val="FF0000"/>
                </a:solidFill>
              </a:rPr>
              <a:t> 2014 23:00 </a:t>
            </a:r>
            <a:r>
              <a:rPr lang="en-US" b="1" dirty="0" err="1">
                <a:solidFill>
                  <a:srgbClr val="FF0000"/>
                </a:solidFill>
              </a:rPr>
              <a:t>uur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Uiterlijk</a:t>
            </a:r>
            <a:r>
              <a:rPr lang="en-US" dirty="0"/>
              <a:t> </a:t>
            </a:r>
            <a:r>
              <a:rPr lang="en-US" dirty="0" smtClean="0"/>
              <a:t>12 </a:t>
            </a:r>
            <a:r>
              <a:rPr lang="en-US" dirty="0" err="1" smtClean="0"/>
              <a:t>december</a:t>
            </a:r>
            <a:r>
              <a:rPr lang="en-US" dirty="0" smtClean="0"/>
              <a:t> </a:t>
            </a:r>
            <a:r>
              <a:rPr lang="en-US" dirty="0" err="1">
                <a:solidFill>
                  <a:schemeClr val="accent2"/>
                </a:solidFill>
              </a:rPr>
              <a:t>mailbericht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vak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doorgaat</a:t>
            </a:r>
            <a:r>
              <a:rPr lang="en-US" dirty="0"/>
              <a:t> (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gebrek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belangstelling</a:t>
            </a:r>
            <a:r>
              <a:rPr lang="en-US" dirty="0"/>
              <a:t>).</a:t>
            </a:r>
          </a:p>
          <a:p>
            <a:pPr lvl="1"/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smtClean="0"/>
              <a:t>17 </a:t>
            </a:r>
            <a:r>
              <a:rPr lang="en-US" dirty="0" err="1" smtClean="0"/>
              <a:t>december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006600"/>
                </a:solidFill>
              </a:rPr>
              <a:t>nieuwe</a:t>
            </a:r>
            <a:r>
              <a:rPr lang="en-US" dirty="0"/>
              <a:t> </a:t>
            </a:r>
            <a:r>
              <a:rPr lang="en-US" dirty="0" err="1"/>
              <a:t>keuze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.</a:t>
            </a:r>
          </a:p>
          <a:p>
            <a:pPr lvl="1">
              <a:buFontTx/>
              <a:buNone/>
            </a:pPr>
            <a:endParaRPr lang="en-US" dirty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bd.eduweb.hhs.nl/semboek/2014/ecv</a:t>
            </a:r>
            <a:r>
              <a:rPr lang="en-US" dirty="0">
                <a:hlinkClick r:id="rId3"/>
              </a:rPr>
              <a:t>/</a:t>
            </a:r>
            <a:r>
              <a:rPr lang="en-US" dirty="0"/>
              <a:t> </a:t>
            </a:r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smtClean="0"/>
              <a:t>op “</a:t>
            </a:r>
            <a:r>
              <a:rPr lang="en-US" dirty="0" err="1" smtClean="0"/>
              <a:t>Aanmeldformulier</a:t>
            </a:r>
            <a:r>
              <a:rPr lang="en-US" dirty="0" smtClean="0"/>
              <a:t>”.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924300" y="404813"/>
            <a:ext cx="4895850" cy="6192837"/>
          </a:xfrm>
          <a:prstGeom prst="rect">
            <a:avLst/>
          </a:prstGeom>
          <a:solidFill>
            <a:srgbClr val="FFFF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latin typeface="Arial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23850" y="404813"/>
            <a:ext cx="3600450" cy="6192837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latin typeface="Arial" charset="0"/>
            </a:endParaRP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612775" y="1773238"/>
            <a:ext cx="1831975" cy="3889375"/>
            <a:chOff x="295" y="799"/>
            <a:chExt cx="1154" cy="2813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1</a:t>
              </a:r>
            </a:p>
          </p:txBody>
        </p:sp>
      </p:grpSp>
      <p:grpSp>
        <p:nvGrpSpPr>
          <p:cNvPr id="11271" name="Group 7"/>
          <p:cNvGrpSpPr>
            <a:grpSpLocks/>
          </p:cNvGrpSpPr>
          <p:nvPr/>
        </p:nvGrpSpPr>
        <p:grpSpPr bwMode="auto">
          <a:xfrm>
            <a:off x="2628900" y="1773238"/>
            <a:ext cx="1831975" cy="3889375"/>
            <a:chOff x="295" y="799"/>
            <a:chExt cx="1154" cy="2813"/>
          </a:xfrm>
        </p:grpSpPr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2</a:t>
              </a:r>
            </a:p>
          </p:txBody>
        </p:sp>
      </p:grpSp>
      <p:grpSp>
        <p:nvGrpSpPr>
          <p:cNvPr id="11274" name="Group 10"/>
          <p:cNvGrpSpPr>
            <a:grpSpLocks/>
          </p:cNvGrpSpPr>
          <p:nvPr/>
        </p:nvGrpSpPr>
        <p:grpSpPr bwMode="auto">
          <a:xfrm>
            <a:off x="4645025" y="1773238"/>
            <a:ext cx="1831975" cy="3889375"/>
            <a:chOff x="295" y="799"/>
            <a:chExt cx="1154" cy="2813"/>
          </a:xfrm>
        </p:grpSpPr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>
                  <a:latin typeface="Arial" charset="0"/>
                </a:rPr>
                <a:t>Jaar 3</a:t>
              </a:r>
            </a:p>
          </p:txBody>
        </p:sp>
      </p:grpSp>
      <p:grpSp>
        <p:nvGrpSpPr>
          <p:cNvPr id="11277" name="Group 13"/>
          <p:cNvGrpSpPr>
            <a:grpSpLocks/>
          </p:cNvGrpSpPr>
          <p:nvPr/>
        </p:nvGrpSpPr>
        <p:grpSpPr bwMode="auto">
          <a:xfrm>
            <a:off x="6661150" y="1773238"/>
            <a:ext cx="1831975" cy="3889375"/>
            <a:chOff x="295" y="799"/>
            <a:chExt cx="1154" cy="2813"/>
          </a:xfrm>
        </p:grpSpPr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279" name="Text Box 15"/>
            <p:cNvSpPr txBox="1">
              <a:spLocks noChangeArrowheads="1"/>
            </p:cNvSpPr>
            <p:nvPr/>
          </p:nvSpPr>
          <p:spPr bwMode="auto">
            <a:xfrm>
              <a:off x="521" y="3158"/>
              <a:ext cx="81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3</a:t>
              </a: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  <a:cs typeface="Arial" charset="0"/>
                </a:rPr>
                <a:t>½</a:t>
              </a:r>
            </a:p>
          </p:txBody>
        </p:sp>
      </p:grp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539750" y="549275"/>
            <a:ext cx="7772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nl-NL" sz="3600">
                <a:solidFill>
                  <a:schemeClr val="tx2"/>
                </a:solidFill>
                <a:latin typeface="Arial" charset="0"/>
              </a:rPr>
              <a:t>Opleidingsprofiel Elektrotechniek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5148263" y="5876925"/>
            <a:ext cx="2800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3200">
                <a:latin typeface="Arial" charset="0"/>
              </a:rPr>
              <a:t>De Carrière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1116013" y="5876925"/>
            <a:ext cx="2800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32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De Basis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 rot="16200000">
            <a:off x="5688013" y="3032125"/>
            <a:ext cx="2952750" cy="720725"/>
          </a:xfrm>
          <a:prstGeom prst="rect">
            <a:avLst/>
          </a:prstGeom>
          <a:solidFill>
            <a:srgbClr val="66CCFF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Afstuderen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 rot="16200000">
            <a:off x="71438" y="2600325"/>
            <a:ext cx="2952750" cy="1584325"/>
          </a:xfrm>
          <a:prstGeom prst="rect">
            <a:avLst/>
          </a:prstGeom>
          <a:solidFill>
            <a:srgbClr val="FFFF00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Propedeuse</a:t>
            </a:r>
          </a:p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+ Kern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</a:endParaRP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 rot="16200000">
            <a:off x="1871663" y="2816225"/>
            <a:ext cx="2952750" cy="1152525"/>
          </a:xfrm>
          <a:prstGeom prst="rect">
            <a:avLst/>
          </a:prstGeom>
          <a:solidFill>
            <a:srgbClr val="FFFF00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Kern</a:t>
            </a: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 rot="16200000">
            <a:off x="2699544" y="3212307"/>
            <a:ext cx="2952750" cy="360362"/>
          </a:xfrm>
          <a:prstGeom prst="rect">
            <a:avLst/>
          </a:prstGeom>
          <a:solidFill>
            <a:srgbClr val="66CCFF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Stage</a:t>
            </a: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75565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EP1</a:t>
            </a:r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161925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EP2</a:t>
            </a: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277177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EQ1</a:t>
            </a: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 rot="16200000">
            <a:off x="3851275" y="4365626"/>
            <a:ext cx="64928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ECS</a:t>
            </a: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 rot="16200000">
            <a:off x="3419475" y="4365626"/>
            <a:ext cx="64928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EQ2</a:t>
            </a: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 rot="16200000">
            <a:off x="3671888" y="3032125"/>
            <a:ext cx="2952750" cy="720725"/>
          </a:xfrm>
          <a:prstGeom prst="rect">
            <a:avLst/>
          </a:prstGeom>
          <a:solidFill>
            <a:srgbClr val="00FF00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2 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×</a:t>
            </a:r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 Minor</a:t>
            </a:r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478790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ECN</a:t>
            </a:r>
          </a:p>
        </p:txBody>
      </p:sp>
      <p:sp>
        <p:nvSpPr>
          <p:cNvPr id="11294" name="Rectangle 30"/>
          <p:cNvSpPr>
            <a:spLocks noChangeArrowheads="1"/>
          </p:cNvSpPr>
          <p:nvPr/>
        </p:nvSpPr>
        <p:spPr bwMode="auto">
          <a:xfrm>
            <a:off x="680402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ECA</a:t>
            </a:r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539750" y="1052513"/>
            <a:ext cx="7772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dirty="0" err="1" smtClean="0">
                <a:solidFill>
                  <a:schemeClr val="tx2"/>
                </a:solidFill>
                <a:latin typeface="Arial" charset="0"/>
              </a:rPr>
              <a:t>voltijd</a:t>
            </a:r>
            <a:r>
              <a:rPr lang="en-US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Arial" charset="0"/>
              </a:rPr>
              <a:t>matig</a:t>
            </a:r>
            <a:r>
              <a:rPr lang="en-US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versneld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(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voor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MBO’ers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)</a:t>
            </a:r>
            <a:endParaRPr lang="nl-NL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 rot="16200000">
            <a:off x="5255419" y="2312194"/>
            <a:ext cx="1512887" cy="720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>
                <a:latin typeface="Arial" charset="0"/>
              </a:rPr>
              <a:t>Minor</a:t>
            </a:r>
          </a:p>
        </p:txBody>
      </p:sp>
      <p:sp>
        <p:nvSpPr>
          <p:cNvPr id="11297" name="Rectangle 33"/>
          <p:cNvSpPr>
            <a:spLocks noChangeArrowheads="1"/>
          </p:cNvSpPr>
          <p:nvPr/>
        </p:nvSpPr>
        <p:spPr bwMode="auto">
          <a:xfrm rot="16200000">
            <a:off x="5255419" y="3753644"/>
            <a:ext cx="1512887" cy="720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>
                <a:latin typeface="Arial" charset="0"/>
              </a:rPr>
              <a:t>Kern</a:t>
            </a:r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565150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latin typeface="Arial" charset="0"/>
              </a:rPr>
              <a:t>ECV</a:t>
            </a:r>
          </a:p>
        </p:txBody>
      </p:sp>
    </p:spTree>
    <p:extLst>
      <p:ext uri="{BB962C8B-B14F-4D97-AF65-F5344CB8AC3E}">
        <p14:creationId xmlns:p14="http://schemas.microsoft.com/office/powerpoint/2010/main" val="283935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924300" y="404813"/>
            <a:ext cx="4895850" cy="6192837"/>
          </a:xfrm>
          <a:prstGeom prst="rect">
            <a:avLst/>
          </a:prstGeom>
          <a:solidFill>
            <a:srgbClr val="FFFF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latin typeface="Arial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23850" y="404813"/>
            <a:ext cx="3600450" cy="6192837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latin typeface="Arial" charset="0"/>
            </a:endParaRP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612775" y="1773238"/>
            <a:ext cx="1831975" cy="3889375"/>
            <a:chOff x="295" y="799"/>
            <a:chExt cx="1154" cy="2813"/>
          </a:xfrm>
        </p:grpSpPr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4582" name="Text Box 6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1</a:t>
              </a:r>
            </a:p>
          </p:txBody>
        </p:sp>
      </p:grpSp>
      <p:grpSp>
        <p:nvGrpSpPr>
          <p:cNvPr id="24583" name="Group 7"/>
          <p:cNvGrpSpPr>
            <a:grpSpLocks/>
          </p:cNvGrpSpPr>
          <p:nvPr/>
        </p:nvGrpSpPr>
        <p:grpSpPr bwMode="auto">
          <a:xfrm>
            <a:off x="2628900" y="1773238"/>
            <a:ext cx="1831975" cy="3889375"/>
            <a:chOff x="295" y="799"/>
            <a:chExt cx="1154" cy="2813"/>
          </a:xfrm>
        </p:grpSpPr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4585" name="Text Box 9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2</a:t>
              </a:r>
            </a:p>
          </p:txBody>
        </p:sp>
      </p:grpSp>
      <p:grpSp>
        <p:nvGrpSpPr>
          <p:cNvPr id="24586" name="Group 10"/>
          <p:cNvGrpSpPr>
            <a:grpSpLocks/>
          </p:cNvGrpSpPr>
          <p:nvPr/>
        </p:nvGrpSpPr>
        <p:grpSpPr bwMode="auto">
          <a:xfrm>
            <a:off x="4645025" y="1773238"/>
            <a:ext cx="1831975" cy="3889375"/>
            <a:chOff x="295" y="799"/>
            <a:chExt cx="1154" cy="2813"/>
          </a:xfrm>
        </p:grpSpPr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latin typeface="Arial" charset="0"/>
                </a:rPr>
                <a:t>Jaar 3</a:t>
              </a:r>
            </a:p>
          </p:txBody>
        </p:sp>
      </p:grpSp>
      <p:grpSp>
        <p:nvGrpSpPr>
          <p:cNvPr id="24589" name="Group 13"/>
          <p:cNvGrpSpPr>
            <a:grpSpLocks/>
          </p:cNvGrpSpPr>
          <p:nvPr/>
        </p:nvGrpSpPr>
        <p:grpSpPr bwMode="auto">
          <a:xfrm>
            <a:off x="6661150" y="1773238"/>
            <a:ext cx="1831975" cy="3889375"/>
            <a:chOff x="295" y="799"/>
            <a:chExt cx="1154" cy="2813"/>
          </a:xfrm>
        </p:grpSpPr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4591" name="Text Box 15"/>
            <p:cNvSpPr txBox="1">
              <a:spLocks noChangeArrowheads="1"/>
            </p:cNvSpPr>
            <p:nvPr/>
          </p:nvSpPr>
          <p:spPr bwMode="auto">
            <a:xfrm>
              <a:off x="521" y="3158"/>
              <a:ext cx="81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3</a:t>
              </a:r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  <a:cs typeface="Arial" charset="0"/>
                </a:rPr>
                <a:t>½</a:t>
              </a:r>
            </a:p>
          </p:txBody>
        </p:sp>
      </p:grp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539750" y="549275"/>
            <a:ext cx="7772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nl-NL" sz="3600">
                <a:solidFill>
                  <a:schemeClr val="tx2"/>
                </a:solidFill>
                <a:latin typeface="Arial" charset="0"/>
              </a:rPr>
              <a:t>Opleidingsprofiel Elektrotechniek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148263" y="5876925"/>
            <a:ext cx="2800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3200">
                <a:latin typeface="Arial" charset="0"/>
              </a:rPr>
              <a:t>De Carrière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116013" y="5876925"/>
            <a:ext cx="2800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De Basis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 rot="16200000">
            <a:off x="5688013" y="3032125"/>
            <a:ext cx="2952750" cy="720725"/>
          </a:xfrm>
          <a:prstGeom prst="rect">
            <a:avLst/>
          </a:prstGeom>
          <a:solidFill>
            <a:srgbClr val="66CCFF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Afstuderen</a:t>
            </a:r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 rot="16200000">
            <a:off x="71440" y="2600325"/>
            <a:ext cx="2952750" cy="1584325"/>
          </a:xfrm>
          <a:prstGeom prst="rect">
            <a:avLst/>
          </a:prstGeom>
          <a:solidFill>
            <a:srgbClr val="FFFF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Propedeuse</a:t>
            </a:r>
          </a:p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+ Kern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</a:endParaRPr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 rot="16200000">
            <a:off x="1871664" y="2816225"/>
            <a:ext cx="2952750" cy="1152525"/>
          </a:xfrm>
          <a:prstGeom prst="rect">
            <a:avLst/>
          </a:prstGeom>
          <a:solidFill>
            <a:srgbClr val="FFFF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Kern</a:t>
            </a:r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 rot="16200000">
            <a:off x="2699544" y="3212307"/>
            <a:ext cx="2952750" cy="360362"/>
          </a:xfrm>
          <a:prstGeom prst="rect">
            <a:avLst/>
          </a:prstGeom>
          <a:solidFill>
            <a:srgbClr val="66CCFF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Stage</a:t>
            </a:r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755649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latin typeface="Arial" charset="0"/>
              </a:rPr>
              <a:t>EP1</a:t>
            </a:r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1619250" y="40052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EP2</a:t>
            </a:r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2771775" y="40052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EQ1</a:t>
            </a:r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 rot="16200000">
            <a:off x="3851275" y="4365626"/>
            <a:ext cx="64928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ECS</a:t>
            </a:r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 rot="16200000">
            <a:off x="3419475" y="3933826"/>
            <a:ext cx="64928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EQ2</a:t>
            </a:r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 rot="16200000">
            <a:off x="3671888" y="3032125"/>
            <a:ext cx="2952750" cy="720725"/>
          </a:xfrm>
          <a:prstGeom prst="rect">
            <a:avLst/>
          </a:prstGeom>
          <a:solidFill>
            <a:srgbClr val="00FF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2 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×</a:t>
            </a:r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 Minor</a:t>
            </a:r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>
            <a:off x="478790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ECN</a:t>
            </a:r>
          </a:p>
        </p:txBody>
      </p:sp>
      <p:sp>
        <p:nvSpPr>
          <p:cNvPr id="24606" name="Rectangle 30"/>
          <p:cNvSpPr>
            <a:spLocks noChangeArrowheads="1"/>
          </p:cNvSpPr>
          <p:nvPr/>
        </p:nvSpPr>
        <p:spPr bwMode="auto">
          <a:xfrm>
            <a:off x="680402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ECA</a:t>
            </a:r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539750" y="1052513"/>
            <a:ext cx="7772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dirty="0" err="1" smtClean="0">
                <a:solidFill>
                  <a:schemeClr val="tx2"/>
                </a:solidFill>
                <a:latin typeface="Arial" charset="0"/>
              </a:rPr>
              <a:t>voltijd</a:t>
            </a:r>
            <a:r>
              <a:rPr lang="en-US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Arial" charset="0"/>
              </a:rPr>
              <a:t>versneld</a:t>
            </a:r>
            <a:r>
              <a:rPr lang="en-US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(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voor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VWO’ers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)</a:t>
            </a:r>
            <a:endParaRPr lang="nl-NL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8" name="Rectangle 32"/>
          <p:cNvSpPr>
            <a:spLocks noChangeArrowheads="1"/>
          </p:cNvSpPr>
          <p:nvPr/>
        </p:nvSpPr>
        <p:spPr bwMode="auto">
          <a:xfrm rot="16200000">
            <a:off x="5255419" y="2312194"/>
            <a:ext cx="1512887" cy="720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>
                <a:latin typeface="Arial" charset="0"/>
              </a:rPr>
              <a:t>Minor</a:t>
            </a:r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 rot="16200000">
            <a:off x="5255419" y="3753644"/>
            <a:ext cx="1512887" cy="720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>
                <a:latin typeface="Arial" charset="0"/>
              </a:rPr>
              <a:t>Kern</a:t>
            </a:r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565150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latin typeface="Arial" charset="0"/>
              </a:rPr>
              <a:t>ECV</a:t>
            </a:r>
          </a:p>
        </p:txBody>
      </p:sp>
      <p:grpSp>
        <p:nvGrpSpPr>
          <p:cNvPr id="24613" name="Group 37"/>
          <p:cNvGrpSpPr>
            <a:grpSpLocks/>
          </p:cNvGrpSpPr>
          <p:nvPr/>
        </p:nvGrpSpPr>
        <p:grpSpPr bwMode="auto">
          <a:xfrm>
            <a:off x="1619250" y="4437060"/>
            <a:ext cx="2354263" cy="431800"/>
            <a:chOff x="1020" y="890"/>
            <a:chExt cx="1483" cy="272"/>
          </a:xfrm>
        </p:grpSpPr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1020" y="890"/>
              <a:ext cx="1452" cy="272"/>
            </a:xfrm>
            <a:prstGeom prst="rect">
              <a:avLst/>
            </a:prstGeom>
            <a:solidFill>
              <a:srgbClr val="B3E4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Lintstage  </a:t>
              </a:r>
              <a:endPara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endParaRP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064" y="935"/>
              <a:ext cx="439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ECS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80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solidFill>
                  <a:srgbClr val="3333FF"/>
                </a:solidFill>
              </a:rPr>
              <a:t>Planning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V="1">
            <a:off x="900113" y="2492375"/>
            <a:ext cx="74882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1619250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2700338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V="1">
            <a:off x="3779838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V="1">
            <a:off x="4859338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V="1">
            <a:off x="5940425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V="1">
            <a:off x="7019925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V="1">
            <a:off x="8101013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1183874" y="1412875"/>
            <a:ext cx="8707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sept</a:t>
            </a:r>
            <a:br>
              <a:rPr lang="nl-NL" dirty="0"/>
            </a:br>
            <a:r>
              <a:rPr lang="nl-NL" dirty="0" smtClean="0"/>
              <a:t>2013</a:t>
            </a:r>
            <a:endParaRPr lang="nl-NL" dirty="0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2264962" y="1412875"/>
            <a:ext cx="8707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feb</a:t>
            </a:r>
            <a:br>
              <a:rPr lang="nl-NL" dirty="0"/>
            </a:br>
            <a:r>
              <a:rPr lang="nl-NL" dirty="0" smtClean="0"/>
              <a:t>2014</a:t>
            </a:r>
            <a:endParaRPr lang="nl-NL" dirty="0"/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3344462" y="1412875"/>
            <a:ext cx="8707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sept</a:t>
            </a:r>
            <a:br>
              <a:rPr lang="nl-NL" dirty="0"/>
            </a:br>
            <a:r>
              <a:rPr lang="nl-NL" dirty="0" smtClean="0"/>
              <a:t>2014</a:t>
            </a:r>
            <a:endParaRPr lang="nl-NL" dirty="0"/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4423962" y="1412875"/>
            <a:ext cx="8707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feb</a:t>
            </a:r>
            <a:br>
              <a:rPr lang="nl-NL" dirty="0"/>
            </a:br>
            <a:r>
              <a:rPr lang="nl-NL" dirty="0" smtClean="0"/>
              <a:t>2015</a:t>
            </a:r>
            <a:endParaRPr lang="nl-NL" dirty="0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5503462" y="1412875"/>
            <a:ext cx="8707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sept</a:t>
            </a:r>
            <a:br>
              <a:rPr lang="nl-NL" dirty="0"/>
            </a:br>
            <a:r>
              <a:rPr lang="nl-NL" dirty="0" smtClean="0"/>
              <a:t>2015</a:t>
            </a:r>
            <a:endParaRPr lang="nl-NL" dirty="0"/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6584549" y="1412875"/>
            <a:ext cx="8707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feb</a:t>
            </a:r>
            <a:br>
              <a:rPr lang="nl-NL" dirty="0"/>
            </a:br>
            <a:r>
              <a:rPr lang="nl-NL" dirty="0" smtClean="0"/>
              <a:t>2016</a:t>
            </a:r>
            <a:endParaRPr lang="nl-NL" dirty="0"/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7664049" y="1412875"/>
            <a:ext cx="8707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sept</a:t>
            </a:r>
            <a:br>
              <a:rPr lang="nl-NL" dirty="0"/>
            </a:br>
            <a:r>
              <a:rPr lang="nl-NL" dirty="0" smtClean="0"/>
              <a:t>2016</a:t>
            </a:r>
            <a:endParaRPr lang="nl-NL" dirty="0"/>
          </a:p>
        </p:txBody>
      </p:sp>
      <p:grpSp>
        <p:nvGrpSpPr>
          <p:cNvPr id="15398" name="Group 38"/>
          <p:cNvGrpSpPr>
            <a:grpSpLocks/>
          </p:cNvGrpSpPr>
          <p:nvPr/>
        </p:nvGrpSpPr>
        <p:grpSpPr bwMode="auto">
          <a:xfrm>
            <a:off x="3460750" y="2349500"/>
            <a:ext cx="1666875" cy="2046288"/>
            <a:chOff x="295" y="1480"/>
            <a:chExt cx="1050" cy="1289"/>
          </a:xfrm>
        </p:grpSpPr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 flipV="1">
              <a:off x="839" y="1752"/>
              <a:ext cx="0" cy="40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5387" name="Oval 27"/>
            <p:cNvSpPr>
              <a:spLocks noChangeArrowheads="1"/>
            </p:cNvSpPr>
            <p:nvPr/>
          </p:nvSpPr>
          <p:spPr bwMode="auto">
            <a:xfrm>
              <a:off x="748" y="1480"/>
              <a:ext cx="182" cy="1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5389" name="Text Box 29"/>
            <p:cNvSpPr txBox="1">
              <a:spLocks noChangeArrowheads="1"/>
            </p:cNvSpPr>
            <p:nvPr/>
          </p:nvSpPr>
          <p:spPr bwMode="auto">
            <a:xfrm>
              <a:off x="295" y="2251"/>
              <a:ext cx="105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nl-NL">
                  <a:solidFill>
                    <a:srgbClr val="FF0000"/>
                  </a:solidFill>
                </a:rPr>
                <a:t>Je bevindt je hier!</a:t>
              </a:r>
            </a:p>
          </p:txBody>
        </p:sp>
      </p:grpSp>
      <p:grpSp>
        <p:nvGrpSpPr>
          <p:cNvPr id="15400" name="Group 40"/>
          <p:cNvGrpSpPr>
            <a:grpSpLocks/>
          </p:cNvGrpSpPr>
          <p:nvPr/>
        </p:nvGrpSpPr>
        <p:grpSpPr bwMode="auto">
          <a:xfrm>
            <a:off x="4859338" y="2781300"/>
            <a:ext cx="3765550" cy="600075"/>
            <a:chOff x="3061" y="1752"/>
            <a:chExt cx="2372" cy="378"/>
          </a:xfrm>
        </p:grpSpPr>
        <p:sp>
          <p:nvSpPr>
            <p:cNvPr id="15393" name="Line 33"/>
            <p:cNvSpPr>
              <a:spLocks noChangeShapeType="1"/>
            </p:cNvSpPr>
            <p:nvPr/>
          </p:nvSpPr>
          <p:spPr bwMode="auto">
            <a:xfrm flipV="1">
              <a:off x="3061" y="1752"/>
              <a:ext cx="0" cy="3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5394" name="Line 34"/>
            <p:cNvSpPr>
              <a:spLocks noChangeShapeType="1"/>
            </p:cNvSpPr>
            <p:nvPr/>
          </p:nvSpPr>
          <p:spPr bwMode="auto">
            <a:xfrm>
              <a:off x="3061" y="2069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5395" name="Text Box 35"/>
            <p:cNvSpPr txBox="1">
              <a:spLocks noChangeArrowheads="1"/>
            </p:cNvSpPr>
            <p:nvPr/>
          </p:nvSpPr>
          <p:spPr bwMode="auto">
            <a:xfrm>
              <a:off x="3334" y="1842"/>
              <a:ext cx="209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/>
                <a:t>Start </a:t>
              </a:r>
              <a:r>
                <a:rPr lang="nl-NL">
                  <a:solidFill>
                    <a:srgbClr val="3333FF"/>
                  </a:solidFill>
                </a:rPr>
                <a:t>ECV</a:t>
              </a:r>
              <a:r>
                <a:rPr lang="nl-NL"/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</a:t>
            </a:r>
            <a:r>
              <a:rPr lang="nl-NL" dirty="0" smtClean="0">
                <a:solidFill>
                  <a:srgbClr val="3333FF"/>
                </a:solidFill>
              </a:rPr>
              <a:t>ECV</a:t>
            </a:r>
            <a:endParaRPr lang="nl-NL" dirty="0">
              <a:solidFill>
                <a:srgbClr val="3333FF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997450"/>
          </a:xfrm>
        </p:spPr>
        <p:txBody>
          <a:bodyPr/>
          <a:lstStyle/>
          <a:p>
            <a:r>
              <a:rPr lang="en-US" sz="2800" b="1" dirty="0" err="1">
                <a:solidFill>
                  <a:srgbClr val="3333FF"/>
                </a:solidFill>
              </a:rPr>
              <a:t>Kerndeel</a:t>
            </a:r>
            <a:r>
              <a:rPr lang="en-US" sz="2800" b="1" dirty="0"/>
              <a:t> </a:t>
            </a:r>
            <a:r>
              <a:rPr lang="en-US" sz="2800" dirty="0"/>
              <a:t>van 15 CP.</a:t>
            </a:r>
          </a:p>
          <a:p>
            <a:pPr lvl="1"/>
            <a:r>
              <a:rPr lang="en-US" sz="2400" dirty="0" err="1" smtClean="0"/>
              <a:t>Vijf</a:t>
            </a:r>
            <a:r>
              <a:rPr lang="en-US" sz="2400" dirty="0" smtClean="0"/>
              <a:t> </a:t>
            </a:r>
            <a:r>
              <a:rPr lang="en-US" sz="2400" dirty="0" err="1">
                <a:solidFill>
                  <a:srgbClr val="3333FF"/>
                </a:solidFill>
              </a:rPr>
              <a:t>verplichte</a:t>
            </a:r>
            <a:r>
              <a:rPr lang="en-US" sz="2400" dirty="0">
                <a:solidFill>
                  <a:srgbClr val="3333FF"/>
                </a:solidFill>
              </a:rPr>
              <a:t> “</a:t>
            </a:r>
            <a:r>
              <a:rPr lang="en-US" sz="2400" dirty="0" err="1">
                <a:solidFill>
                  <a:srgbClr val="3333FF"/>
                </a:solidFill>
              </a:rPr>
              <a:t>vakken</a:t>
            </a:r>
            <a:r>
              <a:rPr lang="en-US" sz="2400" dirty="0">
                <a:solidFill>
                  <a:srgbClr val="3333FF"/>
                </a:solidFill>
              </a:rPr>
              <a:t>”</a:t>
            </a:r>
            <a:r>
              <a:rPr lang="en-US" sz="2400" dirty="0"/>
              <a:t> van elk 3 CP:</a:t>
            </a:r>
          </a:p>
          <a:p>
            <a:pPr lvl="2"/>
            <a:r>
              <a:rPr lang="nl-NL" sz="2000" dirty="0" smtClean="0"/>
              <a:t>Signaalbewerkingen 1 (SIGBW1)</a:t>
            </a:r>
          </a:p>
          <a:p>
            <a:pPr lvl="2"/>
            <a:r>
              <a:rPr lang="nl-NL" sz="2000" dirty="0" err="1" smtClean="0"/>
              <a:t>Tele</a:t>
            </a:r>
            <a:r>
              <a:rPr lang="nl-NL" sz="2000" dirty="0" smtClean="0"/>
              <a:t>- en datacommunicatie (TELDAT)</a:t>
            </a:r>
          </a:p>
          <a:p>
            <a:pPr lvl="2"/>
            <a:r>
              <a:rPr lang="nl-NL" sz="2000" dirty="0" smtClean="0"/>
              <a:t>Elektronica </a:t>
            </a:r>
            <a:r>
              <a:rPr lang="nl-NL" sz="2000" dirty="0" err="1" smtClean="0"/>
              <a:t>integrated</a:t>
            </a:r>
            <a:r>
              <a:rPr lang="nl-NL" sz="2000" dirty="0" smtClean="0"/>
              <a:t> circuits (ELCAIC)</a:t>
            </a:r>
          </a:p>
          <a:p>
            <a:pPr lvl="2"/>
            <a:r>
              <a:rPr lang="nl-NL" sz="2000" dirty="0" smtClean="0"/>
              <a:t>Energietechniek 1 (ENTEC1)</a:t>
            </a:r>
          </a:p>
          <a:p>
            <a:pPr lvl="2"/>
            <a:r>
              <a:rPr lang="nl-NL" sz="2000" dirty="0" smtClean="0"/>
              <a:t>Real-time systemen (RTSYST)</a:t>
            </a:r>
            <a:endParaRPr lang="nl-NL" sz="2000" dirty="0"/>
          </a:p>
          <a:p>
            <a:pPr lvl="1"/>
            <a:r>
              <a:rPr lang="nl-NL" sz="2400" dirty="0" smtClean="0"/>
              <a:t>Elk</a:t>
            </a:r>
            <a:r>
              <a:rPr lang="nl-NL" sz="2400" dirty="0" smtClean="0">
                <a:solidFill>
                  <a:srgbClr val="3333FF"/>
                </a:solidFill>
              </a:rPr>
              <a:t> vak </a:t>
            </a:r>
            <a:r>
              <a:rPr lang="nl-NL" sz="2400" dirty="0" smtClean="0"/>
              <a:t>bestaat uit </a:t>
            </a:r>
            <a:r>
              <a:rPr lang="nl-NL" sz="2400" dirty="0" smtClean="0">
                <a:solidFill>
                  <a:srgbClr val="3333FF"/>
                </a:solidFill>
              </a:rPr>
              <a:t>4 delen</a:t>
            </a:r>
            <a:r>
              <a:rPr lang="nl-NL" sz="2400" dirty="0" smtClean="0"/>
              <a:t>:</a:t>
            </a:r>
          </a:p>
          <a:p>
            <a:pPr lvl="2"/>
            <a:r>
              <a:rPr lang="nl-NL" sz="2000" dirty="0" smtClean="0"/>
              <a:t>een theoriedeel van 2 lesuur/week</a:t>
            </a:r>
          </a:p>
          <a:p>
            <a:pPr lvl="2"/>
            <a:r>
              <a:rPr lang="nl-NL" sz="2000" dirty="0" smtClean="0"/>
              <a:t>een begeleid practicumdeel van gemiddeld 1 lesuur/week</a:t>
            </a:r>
          </a:p>
          <a:p>
            <a:pPr lvl="2"/>
            <a:r>
              <a:rPr lang="nl-NL" sz="2000" dirty="0" smtClean="0"/>
              <a:t>een onbegeleid practicumdeel van gemiddeld 1 lesuur/week</a:t>
            </a:r>
          </a:p>
          <a:p>
            <a:pPr lvl="2"/>
            <a:r>
              <a:rPr lang="nl-NL" sz="2000" dirty="0" smtClean="0"/>
              <a:t>een deel zelfstudie van gemiddeld 5 uur/week</a:t>
            </a:r>
            <a:endParaRPr 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</a:t>
            </a:r>
            <a:r>
              <a:rPr lang="nl-NL" dirty="0">
                <a:solidFill>
                  <a:srgbClr val="3333FF"/>
                </a:solidFill>
              </a:rPr>
              <a:t>ECV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23262" cy="4997450"/>
          </a:xfrm>
        </p:spPr>
        <p:txBody>
          <a:bodyPr/>
          <a:lstStyle/>
          <a:p>
            <a:r>
              <a:rPr lang="en-US" b="1" dirty="0">
                <a:solidFill>
                  <a:srgbClr val="3333FF"/>
                </a:solidFill>
              </a:rPr>
              <a:t>Minor</a:t>
            </a:r>
            <a:r>
              <a:rPr lang="en-US" b="1" dirty="0"/>
              <a:t> </a:t>
            </a:r>
            <a:r>
              <a:rPr lang="en-US" dirty="0"/>
              <a:t>van 15 CP.</a:t>
            </a:r>
          </a:p>
          <a:p>
            <a:pPr lvl="1"/>
            <a:r>
              <a:rPr lang="nl-NL" dirty="0"/>
              <a:t>De </a:t>
            </a:r>
            <a:r>
              <a:rPr lang="nl-NL" b="1" dirty="0">
                <a:solidFill>
                  <a:srgbClr val="3333FF"/>
                </a:solidFill>
              </a:rPr>
              <a:t>verdiepende minor Elektrotechniek</a:t>
            </a:r>
            <a:r>
              <a:rPr lang="nl-NL" dirty="0"/>
              <a:t> </a:t>
            </a:r>
            <a:r>
              <a:rPr lang="nl-NL" b="1" dirty="0" smtClean="0"/>
              <a:t>EVMIN</a:t>
            </a:r>
          </a:p>
          <a:p>
            <a:pPr lvl="2"/>
            <a:r>
              <a:rPr lang="nl-NL" sz="2000" dirty="0" smtClean="0"/>
              <a:t>4 </a:t>
            </a:r>
            <a:r>
              <a:rPr lang="nl-NL" sz="2000" dirty="0"/>
              <a:t>“vakken” 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waaruit elke student </a:t>
            </a:r>
            <a:r>
              <a:rPr lang="nl-NL" sz="2000" dirty="0"/>
              <a:t>er </a:t>
            </a:r>
            <a:r>
              <a:rPr lang="nl-NL" sz="2000" dirty="0" smtClean="0"/>
              <a:t>minimaal </a:t>
            </a:r>
            <a:r>
              <a:rPr lang="nl-NL" sz="2000" b="1" dirty="0" smtClean="0"/>
              <a:t>1</a:t>
            </a:r>
            <a:r>
              <a:rPr lang="nl-NL" sz="2000" dirty="0" smtClean="0"/>
              <a:t> en maximaal </a:t>
            </a:r>
            <a:r>
              <a:rPr lang="nl-NL" sz="2000" b="1" dirty="0" smtClean="0"/>
              <a:t>4</a:t>
            </a:r>
            <a:r>
              <a:rPr lang="nl-NL" sz="2000" dirty="0" smtClean="0"/>
              <a:t> </a:t>
            </a:r>
            <a:r>
              <a:rPr lang="nl-NL" sz="2000" b="1" dirty="0" smtClean="0">
                <a:solidFill>
                  <a:srgbClr val="3333FF"/>
                </a:solidFill>
              </a:rPr>
              <a:t>kiest</a:t>
            </a:r>
            <a:endParaRPr lang="nl-NL" sz="2000" dirty="0" smtClean="0"/>
          </a:p>
          <a:p>
            <a:pPr lvl="2"/>
            <a:r>
              <a:rPr lang="nl-NL" sz="2000" dirty="0" smtClean="0">
                <a:solidFill>
                  <a:srgbClr val="3333FF"/>
                </a:solidFill>
              </a:rPr>
              <a:t>Mogelijk </a:t>
            </a:r>
            <a:r>
              <a:rPr lang="nl-NL" sz="2000" dirty="0" smtClean="0"/>
              <a:t>een individuele keuzemodule (3 CP)</a:t>
            </a:r>
          </a:p>
          <a:p>
            <a:pPr lvl="2"/>
            <a:r>
              <a:rPr lang="nl-NL" sz="2000" dirty="0" smtClean="0">
                <a:solidFill>
                  <a:srgbClr val="3333FF"/>
                </a:solidFill>
              </a:rPr>
              <a:t>Mogelijk </a:t>
            </a:r>
            <a:r>
              <a:rPr lang="nl-NL" sz="2000" dirty="0" smtClean="0"/>
              <a:t>een project (van 6 of 9 CP)</a:t>
            </a:r>
          </a:p>
          <a:p>
            <a:pPr lvl="2"/>
            <a:endParaRPr lang="en-US" sz="2000" dirty="0" smtClean="0"/>
          </a:p>
          <a:p>
            <a:pPr marL="914400" lvl="2" indent="0">
              <a:buNone/>
            </a:pPr>
            <a:endParaRPr lang="nl-NL" sz="2000" dirty="0"/>
          </a:p>
          <a:p>
            <a:pPr lvl="1"/>
            <a:r>
              <a:rPr lang="nl-NL" dirty="0" smtClean="0"/>
              <a:t>Andere minor …</a:t>
            </a:r>
          </a:p>
          <a:p>
            <a:pPr lvl="2"/>
            <a:r>
              <a:rPr lang="nl-NL" sz="2000" dirty="0" smtClean="0"/>
              <a:t>Toestemming nodig van de </a:t>
            </a:r>
            <a:r>
              <a:rPr lang="nl-NL" sz="2000" dirty="0" err="1" smtClean="0"/>
              <a:t>toetscommissie</a:t>
            </a:r>
            <a:r>
              <a:rPr lang="nl-NL" sz="2000" dirty="0" smtClean="0"/>
              <a:t> Elektrotechniek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3333FF"/>
                </a:solidFill>
              </a:rPr>
              <a:t>Vakken in EVMIN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Je kunt </a:t>
            </a:r>
            <a:r>
              <a:rPr lang="nl-NL" dirty="0" smtClean="0">
                <a:solidFill>
                  <a:srgbClr val="3333FF"/>
                </a:solidFill>
              </a:rPr>
              <a:t>kiezen</a:t>
            </a:r>
            <a:r>
              <a:rPr lang="nl-NL" dirty="0" smtClean="0"/>
              <a:t> </a:t>
            </a:r>
            <a:r>
              <a:rPr lang="nl-NL" sz="2400" dirty="0" smtClean="0"/>
              <a:t>(minimaal 1, maximaal 4)</a:t>
            </a:r>
            <a:r>
              <a:rPr lang="nl-NL" dirty="0" smtClean="0"/>
              <a:t> uit:</a:t>
            </a:r>
          </a:p>
          <a:p>
            <a:pPr lvl="1"/>
            <a:r>
              <a:rPr lang="nl-NL" sz="2000" dirty="0" smtClean="0"/>
              <a:t>Regeltechniek (REGTEC)</a:t>
            </a:r>
          </a:p>
          <a:p>
            <a:pPr lvl="1"/>
            <a:r>
              <a:rPr lang="nl-NL" sz="2000" dirty="0" smtClean="0"/>
              <a:t>Energietechniek 2 (ENTEC2)</a:t>
            </a:r>
          </a:p>
          <a:p>
            <a:pPr lvl="1"/>
            <a:r>
              <a:rPr lang="nl-NL" sz="2000" dirty="0" smtClean="0"/>
              <a:t>Signaalbewerkingen 2 (SIGBW2)</a:t>
            </a:r>
          </a:p>
          <a:p>
            <a:pPr lvl="1"/>
            <a:r>
              <a:rPr lang="nl-NL" sz="2000" dirty="0" smtClean="0"/>
              <a:t>Algoritmen en datastructuren (ALGODS)</a:t>
            </a:r>
          </a:p>
          <a:p>
            <a:r>
              <a:rPr lang="nl-NL" dirty="0" smtClean="0"/>
              <a:t>Elk vak </a:t>
            </a:r>
            <a:r>
              <a:rPr lang="nl-NL" sz="2400" dirty="0" smtClean="0"/>
              <a:t>(behalve INDKEU en het project)</a:t>
            </a:r>
            <a:r>
              <a:rPr lang="nl-NL" dirty="0" smtClean="0"/>
              <a:t> bestaat uit </a:t>
            </a:r>
            <a:r>
              <a:rPr lang="nl-NL" dirty="0" smtClean="0">
                <a:solidFill>
                  <a:srgbClr val="3333FF"/>
                </a:solidFill>
              </a:rPr>
              <a:t>4 delen</a:t>
            </a:r>
            <a:r>
              <a:rPr lang="nl-NL" dirty="0" smtClean="0"/>
              <a:t>:</a:t>
            </a:r>
          </a:p>
          <a:p>
            <a:pPr lvl="1"/>
            <a:r>
              <a:rPr lang="nl-NL" sz="2000" dirty="0" smtClean="0"/>
              <a:t>een theoriedeel van 2 lesuur/week</a:t>
            </a:r>
          </a:p>
          <a:p>
            <a:pPr lvl="1"/>
            <a:r>
              <a:rPr lang="nl-NL" sz="2000" dirty="0" smtClean="0"/>
              <a:t>een begeleid practicumdeel van gemiddeld 1 lesuur/week</a:t>
            </a:r>
          </a:p>
          <a:p>
            <a:pPr lvl="1"/>
            <a:r>
              <a:rPr lang="nl-NL" sz="2000" dirty="0" smtClean="0"/>
              <a:t>een onbegeleid practicumdeel van gemiddeld 1 lesuur/week</a:t>
            </a:r>
          </a:p>
          <a:p>
            <a:pPr lvl="1"/>
            <a:r>
              <a:rPr lang="nl-NL" sz="2000" dirty="0" smtClean="0"/>
              <a:t>een deel zelfstudie van gemiddeld 5 uur/week</a:t>
            </a:r>
          </a:p>
          <a:p>
            <a:pPr lvl="1"/>
            <a:endParaRPr 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Organisatie </a:t>
            </a:r>
            <a:r>
              <a:rPr lang="nl-NL" dirty="0">
                <a:solidFill>
                  <a:srgbClr val="3333FF"/>
                </a:solidFill>
              </a:rPr>
              <a:t>ECV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82867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54781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3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18903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2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90817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4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22701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5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298926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7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26304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6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3496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8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37099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9</a:t>
            </a: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450056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11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40703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10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48609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12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5219700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13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5938838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15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5580063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14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6299200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16</a:t>
            </a: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66611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17</a:t>
            </a:r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73802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19</a:t>
            </a: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702151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18</a:t>
            </a:r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77406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20</a:t>
            </a:r>
          </a:p>
        </p:txBody>
      </p:sp>
      <p:grpSp>
        <p:nvGrpSpPr>
          <p:cNvPr id="22" name="Groep 21"/>
          <p:cNvGrpSpPr/>
          <p:nvPr/>
        </p:nvGrpSpPr>
        <p:grpSpPr>
          <a:xfrm>
            <a:off x="838201" y="4885528"/>
            <a:ext cx="7265194" cy="288926"/>
            <a:chOff x="838201" y="4885528"/>
            <a:chExt cx="7265194" cy="288926"/>
          </a:xfrm>
        </p:grpSpPr>
        <p:sp>
          <p:nvSpPr>
            <p:cNvPr id="31791" name="Rectangle 47"/>
            <p:cNvSpPr>
              <a:spLocks noChangeArrowheads="1"/>
            </p:cNvSpPr>
            <p:nvPr/>
          </p:nvSpPr>
          <p:spPr bwMode="auto">
            <a:xfrm>
              <a:off x="838201" y="4885529"/>
              <a:ext cx="6553200" cy="288925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PROCV6</a:t>
              </a:r>
              <a:endParaRPr lang="nl-NL" sz="1800" dirty="0"/>
            </a:p>
          </p:txBody>
        </p:sp>
        <p:sp>
          <p:nvSpPr>
            <p:cNvPr id="31796" name="Rectangle 52"/>
            <p:cNvSpPr>
              <a:spLocks noChangeArrowheads="1"/>
            </p:cNvSpPr>
            <p:nvPr/>
          </p:nvSpPr>
          <p:spPr bwMode="auto">
            <a:xfrm>
              <a:off x="7382670" y="4885528"/>
              <a:ext cx="360362" cy="288925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T</a:t>
              </a:r>
            </a:p>
          </p:txBody>
        </p:sp>
        <p:sp>
          <p:nvSpPr>
            <p:cNvPr id="31814" name="Rectangle 70"/>
            <p:cNvSpPr>
              <a:spLocks noChangeArrowheads="1"/>
            </p:cNvSpPr>
            <p:nvPr/>
          </p:nvSpPr>
          <p:spPr bwMode="auto">
            <a:xfrm>
              <a:off x="7743032" y="4885528"/>
              <a:ext cx="360363" cy="288925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</p:grpSp>
      <p:sp>
        <p:nvSpPr>
          <p:cNvPr id="31816" name="Text Box 72"/>
          <p:cNvSpPr txBox="1">
            <a:spLocks noChangeArrowheads="1"/>
          </p:cNvSpPr>
          <p:nvPr/>
        </p:nvSpPr>
        <p:spPr bwMode="auto">
          <a:xfrm>
            <a:off x="1547813" y="1341438"/>
            <a:ext cx="1963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2000">
                <a:solidFill>
                  <a:srgbClr val="3333FF"/>
                </a:solidFill>
              </a:rPr>
              <a:t>Kwartaal 1</a:t>
            </a:r>
          </a:p>
        </p:txBody>
      </p:sp>
      <p:sp>
        <p:nvSpPr>
          <p:cNvPr id="31817" name="Text Box 73"/>
          <p:cNvSpPr txBox="1">
            <a:spLocks noChangeArrowheads="1"/>
          </p:cNvSpPr>
          <p:nvPr/>
        </p:nvSpPr>
        <p:spPr bwMode="auto">
          <a:xfrm>
            <a:off x="5219700" y="1341438"/>
            <a:ext cx="1963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2000">
                <a:solidFill>
                  <a:srgbClr val="3333FF"/>
                </a:solidFill>
              </a:rPr>
              <a:t>Kwartaal 2</a:t>
            </a:r>
          </a:p>
        </p:txBody>
      </p:sp>
      <p:grpSp>
        <p:nvGrpSpPr>
          <p:cNvPr id="16" name="Groep 15"/>
          <p:cNvGrpSpPr/>
          <p:nvPr/>
        </p:nvGrpSpPr>
        <p:grpSpPr>
          <a:xfrm>
            <a:off x="827088" y="3718719"/>
            <a:ext cx="3600450" cy="287337"/>
            <a:chOff x="827088" y="3718719"/>
            <a:chExt cx="3600450" cy="287337"/>
          </a:xfrm>
        </p:grpSpPr>
        <p:sp>
          <p:nvSpPr>
            <p:cNvPr id="31809" name="Rectangle 65"/>
            <p:cNvSpPr>
              <a:spLocks noChangeArrowheads="1"/>
            </p:cNvSpPr>
            <p:nvPr/>
          </p:nvSpPr>
          <p:spPr bwMode="auto">
            <a:xfrm>
              <a:off x="3708400" y="3718719"/>
              <a:ext cx="719138" cy="287337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31782" name="Rectangle 38"/>
            <p:cNvSpPr>
              <a:spLocks noChangeArrowheads="1"/>
            </p:cNvSpPr>
            <p:nvPr/>
          </p:nvSpPr>
          <p:spPr bwMode="auto">
            <a:xfrm>
              <a:off x="827088" y="3718719"/>
              <a:ext cx="2520950" cy="287337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dirty="0" smtClean="0"/>
                <a:t>REGTEC</a:t>
              </a:r>
              <a:endParaRPr lang="nl-NL" sz="1800" dirty="0"/>
            </a:p>
          </p:txBody>
        </p:sp>
        <p:sp>
          <p:nvSpPr>
            <p:cNvPr id="31802" name="Rectangle 58"/>
            <p:cNvSpPr>
              <a:spLocks noChangeArrowheads="1"/>
            </p:cNvSpPr>
            <p:nvPr/>
          </p:nvSpPr>
          <p:spPr bwMode="auto">
            <a:xfrm>
              <a:off x="3348038" y="3718719"/>
              <a:ext cx="360362" cy="287337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17" name="Groep 16"/>
          <p:cNvGrpSpPr/>
          <p:nvPr/>
        </p:nvGrpSpPr>
        <p:grpSpPr>
          <a:xfrm>
            <a:off x="827088" y="4079081"/>
            <a:ext cx="3600450" cy="288926"/>
            <a:chOff x="827088" y="4079081"/>
            <a:chExt cx="3600450" cy="288926"/>
          </a:xfrm>
        </p:grpSpPr>
        <p:sp>
          <p:nvSpPr>
            <p:cNvPr id="31783" name="Rectangle 39"/>
            <p:cNvSpPr>
              <a:spLocks noChangeArrowheads="1"/>
            </p:cNvSpPr>
            <p:nvPr/>
          </p:nvSpPr>
          <p:spPr bwMode="auto">
            <a:xfrm>
              <a:off x="827088" y="4079081"/>
              <a:ext cx="2520950" cy="288925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ALGODS</a:t>
              </a:r>
              <a:endParaRPr lang="nl-NL" sz="1800" dirty="0"/>
            </a:p>
          </p:txBody>
        </p:sp>
        <p:sp>
          <p:nvSpPr>
            <p:cNvPr id="31803" name="Rectangle 59"/>
            <p:cNvSpPr>
              <a:spLocks noChangeArrowheads="1"/>
            </p:cNvSpPr>
            <p:nvPr/>
          </p:nvSpPr>
          <p:spPr bwMode="auto">
            <a:xfrm>
              <a:off x="3348038" y="4079081"/>
              <a:ext cx="360362" cy="288925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  <p:sp>
          <p:nvSpPr>
            <p:cNvPr id="31859" name="Rectangle 115"/>
            <p:cNvSpPr>
              <a:spLocks noChangeArrowheads="1"/>
            </p:cNvSpPr>
            <p:nvPr/>
          </p:nvSpPr>
          <p:spPr bwMode="auto">
            <a:xfrm>
              <a:off x="3708400" y="4079081"/>
              <a:ext cx="719138" cy="288926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</p:grpSp>
      <p:grpSp>
        <p:nvGrpSpPr>
          <p:cNvPr id="21" name="Groep 20"/>
          <p:cNvGrpSpPr/>
          <p:nvPr/>
        </p:nvGrpSpPr>
        <p:grpSpPr>
          <a:xfrm>
            <a:off x="4500563" y="3718719"/>
            <a:ext cx="3600450" cy="287337"/>
            <a:chOff x="4500563" y="3718719"/>
            <a:chExt cx="3600450" cy="287337"/>
          </a:xfrm>
        </p:grpSpPr>
        <p:sp>
          <p:nvSpPr>
            <p:cNvPr id="31869" name="Rectangle 125"/>
            <p:cNvSpPr>
              <a:spLocks noChangeArrowheads="1"/>
            </p:cNvSpPr>
            <p:nvPr/>
          </p:nvSpPr>
          <p:spPr bwMode="auto">
            <a:xfrm>
              <a:off x="7381875" y="3718719"/>
              <a:ext cx="719138" cy="287337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31870" name="Rectangle 126"/>
            <p:cNvSpPr>
              <a:spLocks noChangeArrowheads="1"/>
            </p:cNvSpPr>
            <p:nvPr/>
          </p:nvSpPr>
          <p:spPr bwMode="auto">
            <a:xfrm>
              <a:off x="4500563" y="3718719"/>
              <a:ext cx="2520950" cy="287337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ENTEC2</a:t>
              </a:r>
              <a:endParaRPr lang="nl-NL" sz="1800" dirty="0"/>
            </a:p>
          </p:txBody>
        </p:sp>
        <p:sp>
          <p:nvSpPr>
            <p:cNvPr id="31871" name="Rectangle 127"/>
            <p:cNvSpPr>
              <a:spLocks noChangeArrowheads="1"/>
            </p:cNvSpPr>
            <p:nvPr/>
          </p:nvSpPr>
          <p:spPr bwMode="auto">
            <a:xfrm>
              <a:off x="7021513" y="3718719"/>
              <a:ext cx="360362" cy="287337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4500563" y="4079081"/>
            <a:ext cx="3600450" cy="287338"/>
            <a:chOff x="4500563" y="4079081"/>
            <a:chExt cx="3600450" cy="287338"/>
          </a:xfrm>
        </p:grpSpPr>
        <p:sp>
          <p:nvSpPr>
            <p:cNvPr id="31873" name="Rectangle 129"/>
            <p:cNvSpPr>
              <a:spLocks noChangeArrowheads="1"/>
            </p:cNvSpPr>
            <p:nvPr/>
          </p:nvSpPr>
          <p:spPr bwMode="auto">
            <a:xfrm>
              <a:off x="7381875" y="4079081"/>
              <a:ext cx="719138" cy="287338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31874" name="Rectangle 130"/>
            <p:cNvSpPr>
              <a:spLocks noChangeArrowheads="1"/>
            </p:cNvSpPr>
            <p:nvPr/>
          </p:nvSpPr>
          <p:spPr bwMode="auto">
            <a:xfrm>
              <a:off x="4500563" y="4079081"/>
              <a:ext cx="2520950" cy="287338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SIGBW2</a:t>
              </a:r>
              <a:endParaRPr lang="nl-NL" sz="1800" dirty="0"/>
            </a:p>
          </p:txBody>
        </p:sp>
        <p:sp>
          <p:nvSpPr>
            <p:cNvPr id="31875" name="Rectangle 131"/>
            <p:cNvSpPr>
              <a:spLocks noChangeArrowheads="1"/>
            </p:cNvSpPr>
            <p:nvPr/>
          </p:nvSpPr>
          <p:spPr bwMode="auto">
            <a:xfrm>
              <a:off x="7021513" y="4079081"/>
              <a:ext cx="360362" cy="287338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5" name="Groep 24"/>
          <p:cNvGrpSpPr/>
          <p:nvPr/>
        </p:nvGrpSpPr>
        <p:grpSpPr>
          <a:xfrm>
            <a:off x="8208963" y="3718719"/>
            <a:ext cx="1020763" cy="2157412"/>
            <a:chOff x="8208963" y="3718719"/>
            <a:chExt cx="1020763" cy="2157412"/>
          </a:xfrm>
        </p:grpSpPr>
        <p:sp>
          <p:nvSpPr>
            <p:cNvPr id="31888" name="Text Box 144"/>
            <p:cNvSpPr txBox="1">
              <a:spLocks noChangeArrowheads="1"/>
            </p:cNvSpPr>
            <p:nvPr/>
          </p:nvSpPr>
          <p:spPr bwMode="auto">
            <a:xfrm>
              <a:off x="8294689" y="4436268"/>
              <a:ext cx="935037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sz="2000" dirty="0">
                  <a:solidFill>
                    <a:srgbClr val="3333FF"/>
                  </a:solidFill>
                </a:rPr>
                <a:t>kies</a:t>
              </a:r>
            </a:p>
            <a:p>
              <a:r>
                <a:rPr lang="nl-NL" sz="2000" dirty="0">
                  <a:solidFill>
                    <a:srgbClr val="3333FF"/>
                  </a:solidFill>
                </a:rPr>
                <a:t>15 CP</a:t>
              </a:r>
            </a:p>
          </p:txBody>
        </p:sp>
        <p:sp>
          <p:nvSpPr>
            <p:cNvPr id="31889" name="AutoShape 145"/>
            <p:cNvSpPr>
              <a:spLocks/>
            </p:cNvSpPr>
            <p:nvPr/>
          </p:nvSpPr>
          <p:spPr bwMode="auto">
            <a:xfrm>
              <a:off x="8208963" y="3718719"/>
              <a:ext cx="85726" cy="2157412"/>
            </a:xfrm>
            <a:prstGeom prst="rightBrace">
              <a:avLst>
                <a:gd name="adj1" fmla="val 184814"/>
                <a:gd name="adj2" fmla="val 4947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/>
            </a:p>
          </p:txBody>
        </p:sp>
      </p:grpSp>
      <p:sp>
        <p:nvSpPr>
          <p:cNvPr id="31900" name="Rectangle 156"/>
          <p:cNvSpPr>
            <a:spLocks noChangeArrowheads="1"/>
          </p:cNvSpPr>
          <p:nvPr/>
        </p:nvSpPr>
        <p:spPr bwMode="auto">
          <a:xfrm>
            <a:off x="179388" y="6165850"/>
            <a:ext cx="6299199" cy="369332"/>
          </a:xfrm>
          <a:prstGeom prst="rect">
            <a:avLst/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nl-NL" sz="1800" dirty="0" smtClean="0"/>
              <a:t>Voorbeeld keuze: REGTEC, SIGBW2, INDKEU en PROCV6</a:t>
            </a:r>
            <a:endParaRPr lang="nl-NL" sz="1800" dirty="0"/>
          </a:p>
        </p:txBody>
      </p:sp>
      <p:grpSp>
        <p:nvGrpSpPr>
          <p:cNvPr id="18" name="Groep 17"/>
          <p:cNvGrpSpPr/>
          <p:nvPr/>
        </p:nvGrpSpPr>
        <p:grpSpPr>
          <a:xfrm>
            <a:off x="828676" y="4453731"/>
            <a:ext cx="3600450" cy="288925"/>
            <a:chOff x="828676" y="4453731"/>
            <a:chExt cx="3600450" cy="288925"/>
          </a:xfrm>
        </p:grpSpPr>
        <p:sp>
          <p:nvSpPr>
            <p:cNvPr id="93" name="Rectangle 39"/>
            <p:cNvSpPr>
              <a:spLocks noChangeArrowheads="1"/>
            </p:cNvSpPr>
            <p:nvPr/>
          </p:nvSpPr>
          <p:spPr bwMode="auto">
            <a:xfrm>
              <a:off x="828676" y="4453731"/>
              <a:ext cx="2520950" cy="288925"/>
            </a:xfrm>
            <a:prstGeom prst="rect">
              <a:avLst/>
            </a:prstGeom>
            <a:solidFill>
              <a:srgbClr val="00FF00">
                <a:alpha val="50000"/>
              </a:srgb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INDKEU</a:t>
              </a:r>
              <a:endParaRPr lang="nl-NL" sz="1800" dirty="0"/>
            </a:p>
          </p:txBody>
        </p:sp>
        <p:sp>
          <p:nvSpPr>
            <p:cNvPr id="94" name="Rectangle 59"/>
            <p:cNvSpPr>
              <a:spLocks noChangeArrowheads="1"/>
            </p:cNvSpPr>
            <p:nvPr/>
          </p:nvSpPr>
          <p:spPr bwMode="auto">
            <a:xfrm>
              <a:off x="3349626" y="4453731"/>
              <a:ext cx="360362" cy="288925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  <p:sp>
          <p:nvSpPr>
            <p:cNvPr id="95" name="Rectangle 115"/>
            <p:cNvSpPr>
              <a:spLocks noChangeArrowheads="1"/>
            </p:cNvSpPr>
            <p:nvPr/>
          </p:nvSpPr>
          <p:spPr bwMode="auto">
            <a:xfrm>
              <a:off x="3709988" y="4453731"/>
              <a:ext cx="719138" cy="287338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</p:grpSp>
      <p:grpSp>
        <p:nvGrpSpPr>
          <p:cNvPr id="19" name="Groep 18"/>
          <p:cNvGrpSpPr/>
          <p:nvPr/>
        </p:nvGrpSpPr>
        <p:grpSpPr>
          <a:xfrm>
            <a:off x="4502151" y="4453731"/>
            <a:ext cx="3600450" cy="287338"/>
            <a:chOff x="4502151" y="4453731"/>
            <a:chExt cx="3600450" cy="287338"/>
          </a:xfrm>
        </p:grpSpPr>
        <p:sp>
          <p:nvSpPr>
            <p:cNvPr id="96" name="Rectangle 129"/>
            <p:cNvSpPr>
              <a:spLocks noChangeArrowheads="1"/>
            </p:cNvSpPr>
            <p:nvPr/>
          </p:nvSpPr>
          <p:spPr bwMode="auto">
            <a:xfrm>
              <a:off x="7383463" y="4453731"/>
              <a:ext cx="719138" cy="287338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98" name="Rectangle 130"/>
            <p:cNvSpPr>
              <a:spLocks noChangeArrowheads="1"/>
            </p:cNvSpPr>
            <p:nvPr/>
          </p:nvSpPr>
          <p:spPr bwMode="auto">
            <a:xfrm>
              <a:off x="4502151" y="4453731"/>
              <a:ext cx="2520950" cy="287338"/>
            </a:xfrm>
            <a:prstGeom prst="rect">
              <a:avLst/>
            </a:prstGeom>
            <a:solidFill>
              <a:srgbClr val="00FF00">
                <a:alpha val="50000"/>
              </a:srgb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INDKEU</a:t>
              </a:r>
              <a:endParaRPr lang="nl-NL" sz="1800" dirty="0"/>
            </a:p>
          </p:txBody>
        </p:sp>
        <p:sp>
          <p:nvSpPr>
            <p:cNvPr id="99" name="Rectangle 131"/>
            <p:cNvSpPr>
              <a:spLocks noChangeArrowheads="1"/>
            </p:cNvSpPr>
            <p:nvPr/>
          </p:nvSpPr>
          <p:spPr bwMode="auto">
            <a:xfrm>
              <a:off x="7023101" y="4453731"/>
              <a:ext cx="360362" cy="287338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9" name="Groep 28"/>
          <p:cNvGrpSpPr/>
          <p:nvPr/>
        </p:nvGrpSpPr>
        <p:grpSpPr>
          <a:xfrm>
            <a:off x="827088" y="2474118"/>
            <a:ext cx="7273925" cy="1050925"/>
            <a:chOff x="827088" y="2474118"/>
            <a:chExt cx="7273925" cy="1050925"/>
          </a:xfrm>
        </p:grpSpPr>
        <p:grpSp>
          <p:nvGrpSpPr>
            <p:cNvPr id="12" name="Groep 11"/>
            <p:cNvGrpSpPr/>
            <p:nvPr/>
          </p:nvGrpSpPr>
          <p:grpSpPr>
            <a:xfrm>
              <a:off x="827088" y="2851944"/>
              <a:ext cx="3600450" cy="288925"/>
              <a:chOff x="827088" y="2851944"/>
              <a:chExt cx="3600450" cy="288925"/>
            </a:xfrm>
          </p:grpSpPr>
          <p:sp>
            <p:nvSpPr>
              <p:cNvPr id="31780" name="Rectangle 36"/>
              <p:cNvSpPr>
                <a:spLocks noChangeArrowheads="1"/>
              </p:cNvSpPr>
              <p:nvPr/>
            </p:nvSpPr>
            <p:spPr bwMode="auto">
              <a:xfrm>
                <a:off x="827088" y="2851944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TELDAT </a:t>
                </a:r>
              </a:p>
            </p:txBody>
          </p:sp>
          <p:sp>
            <p:nvSpPr>
              <p:cNvPr id="31805" name="Rectangle 61"/>
              <p:cNvSpPr>
                <a:spLocks noChangeArrowheads="1"/>
              </p:cNvSpPr>
              <p:nvPr/>
            </p:nvSpPr>
            <p:spPr bwMode="auto">
              <a:xfrm>
                <a:off x="3348038" y="2851944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31807" name="Rectangle 63"/>
              <p:cNvSpPr>
                <a:spLocks noChangeArrowheads="1"/>
              </p:cNvSpPr>
              <p:nvPr/>
            </p:nvSpPr>
            <p:spPr bwMode="auto">
              <a:xfrm>
                <a:off x="3708400" y="2851944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5" name="Groep 14"/>
            <p:cNvGrpSpPr/>
            <p:nvPr/>
          </p:nvGrpSpPr>
          <p:grpSpPr>
            <a:xfrm>
              <a:off x="4500563" y="2851944"/>
              <a:ext cx="3600450" cy="288925"/>
              <a:chOff x="4500563" y="2851944"/>
              <a:chExt cx="3600450" cy="288925"/>
            </a:xfrm>
          </p:grpSpPr>
          <p:sp>
            <p:nvSpPr>
              <p:cNvPr id="31781" name="Rectangle 37"/>
              <p:cNvSpPr>
                <a:spLocks noChangeArrowheads="1"/>
              </p:cNvSpPr>
              <p:nvPr/>
            </p:nvSpPr>
            <p:spPr bwMode="auto">
              <a:xfrm>
                <a:off x="4500563" y="2851944"/>
                <a:ext cx="2592387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RTSYST</a:t>
                </a:r>
              </a:p>
            </p:txBody>
          </p:sp>
          <p:sp>
            <p:nvSpPr>
              <p:cNvPr id="31806" name="Rectangle 62"/>
              <p:cNvSpPr>
                <a:spLocks noChangeArrowheads="1"/>
              </p:cNvSpPr>
              <p:nvPr/>
            </p:nvSpPr>
            <p:spPr bwMode="auto">
              <a:xfrm>
                <a:off x="7019925" y="2851944"/>
                <a:ext cx="360363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31811" name="Rectangle 67"/>
              <p:cNvSpPr>
                <a:spLocks noChangeArrowheads="1"/>
              </p:cNvSpPr>
              <p:nvPr/>
            </p:nvSpPr>
            <p:spPr bwMode="auto">
              <a:xfrm>
                <a:off x="7380288" y="2851944"/>
                <a:ext cx="720725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1" name="Groep 10"/>
            <p:cNvGrpSpPr/>
            <p:nvPr/>
          </p:nvGrpSpPr>
          <p:grpSpPr>
            <a:xfrm>
              <a:off x="827088" y="2474118"/>
              <a:ext cx="3600450" cy="288925"/>
              <a:chOff x="827088" y="2474118"/>
              <a:chExt cx="3600450" cy="288925"/>
            </a:xfrm>
          </p:grpSpPr>
          <p:sp>
            <p:nvSpPr>
              <p:cNvPr id="78" name="Rectangle 36"/>
              <p:cNvSpPr>
                <a:spLocks noChangeArrowheads="1"/>
              </p:cNvSpPr>
              <p:nvPr/>
            </p:nvSpPr>
            <p:spPr bwMode="auto">
              <a:xfrm>
                <a:off x="827088" y="2474118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SIGBW1</a:t>
                </a:r>
              </a:p>
            </p:txBody>
          </p:sp>
          <p:sp>
            <p:nvSpPr>
              <p:cNvPr id="80" name="Rectangle 61"/>
              <p:cNvSpPr>
                <a:spLocks noChangeArrowheads="1"/>
              </p:cNvSpPr>
              <p:nvPr/>
            </p:nvSpPr>
            <p:spPr bwMode="auto">
              <a:xfrm>
                <a:off x="3348038" y="2474118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2" name="Rectangle 63"/>
              <p:cNvSpPr>
                <a:spLocks noChangeArrowheads="1"/>
              </p:cNvSpPr>
              <p:nvPr/>
            </p:nvSpPr>
            <p:spPr bwMode="auto">
              <a:xfrm>
                <a:off x="3708400" y="2474118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4" name="Groep 13"/>
            <p:cNvGrpSpPr/>
            <p:nvPr/>
          </p:nvGrpSpPr>
          <p:grpSpPr>
            <a:xfrm>
              <a:off x="4500563" y="2474118"/>
              <a:ext cx="3600450" cy="288925"/>
              <a:chOff x="4500563" y="2474118"/>
              <a:chExt cx="3600450" cy="288925"/>
            </a:xfrm>
          </p:grpSpPr>
          <p:sp>
            <p:nvSpPr>
              <p:cNvPr id="79" name="Rectangle 37"/>
              <p:cNvSpPr>
                <a:spLocks noChangeArrowheads="1"/>
              </p:cNvSpPr>
              <p:nvPr/>
            </p:nvSpPr>
            <p:spPr bwMode="auto">
              <a:xfrm>
                <a:off x="4500563" y="2474118"/>
                <a:ext cx="2592387" cy="287337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 smtClean="0"/>
                  <a:t>ELCAIC</a:t>
                </a:r>
                <a:endParaRPr lang="nl-NL" sz="1800" dirty="0"/>
              </a:p>
            </p:txBody>
          </p:sp>
          <p:sp>
            <p:nvSpPr>
              <p:cNvPr id="81" name="Rectangle 62"/>
              <p:cNvSpPr>
                <a:spLocks noChangeArrowheads="1"/>
              </p:cNvSpPr>
              <p:nvPr/>
            </p:nvSpPr>
            <p:spPr bwMode="auto">
              <a:xfrm>
                <a:off x="7019925" y="2474118"/>
                <a:ext cx="360363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3" name="Rectangle 67"/>
              <p:cNvSpPr>
                <a:spLocks noChangeArrowheads="1"/>
              </p:cNvSpPr>
              <p:nvPr/>
            </p:nvSpPr>
            <p:spPr bwMode="auto">
              <a:xfrm>
                <a:off x="7380288" y="2474118"/>
                <a:ext cx="720725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3" name="Groep 12"/>
            <p:cNvGrpSpPr/>
            <p:nvPr/>
          </p:nvGrpSpPr>
          <p:grpSpPr>
            <a:xfrm>
              <a:off x="838201" y="3236118"/>
              <a:ext cx="3600450" cy="288925"/>
              <a:chOff x="838201" y="3236118"/>
              <a:chExt cx="3600450" cy="288925"/>
            </a:xfrm>
          </p:grpSpPr>
          <p:sp>
            <p:nvSpPr>
              <p:cNvPr id="86" name="Rectangle 36"/>
              <p:cNvSpPr>
                <a:spLocks noChangeArrowheads="1"/>
              </p:cNvSpPr>
              <p:nvPr/>
            </p:nvSpPr>
            <p:spPr bwMode="auto">
              <a:xfrm>
                <a:off x="838201" y="3236118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ENTEC1</a:t>
                </a:r>
              </a:p>
            </p:txBody>
          </p:sp>
          <p:sp>
            <p:nvSpPr>
              <p:cNvPr id="87" name="Rectangle 61"/>
              <p:cNvSpPr>
                <a:spLocks noChangeArrowheads="1"/>
              </p:cNvSpPr>
              <p:nvPr/>
            </p:nvSpPr>
            <p:spPr bwMode="auto">
              <a:xfrm>
                <a:off x="3359151" y="3236118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8" name="Rectangle 63"/>
              <p:cNvSpPr>
                <a:spLocks noChangeArrowheads="1"/>
              </p:cNvSpPr>
              <p:nvPr/>
            </p:nvSpPr>
            <p:spPr bwMode="auto">
              <a:xfrm>
                <a:off x="3719513" y="3236118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</p:grpSp>
      <p:grpSp>
        <p:nvGrpSpPr>
          <p:cNvPr id="24" name="Groep 23"/>
          <p:cNvGrpSpPr/>
          <p:nvPr/>
        </p:nvGrpSpPr>
        <p:grpSpPr>
          <a:xfrm>
            <a:off x="8208963" y="2474117"/>
            <a:ext cx="959172" cy="1050925"/>
            <a:chOff x="8208963" y="2474117"/>
            <a:chExt cx="959172" cy="1050925"/>
          </a:xfrm>
        </p:grpSpPr>
        <p:sp>
          <p:nvSpPr>
            <p:cNvPr id="104" name="Text Box 144"/>
            <p:cNvSpPr txBox="1">
              <a:spLocks noChangeArrowheads="1"/>
            </p:cNvSpPr>
            <p:nvPr/>
          </p:nvSpPr>
          <p:spPr bwMode="auto">
            <a:xfrm>
              <a:off x="8233098" y="2740759"/>
              <a:ext cx="93503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sz="2000" dirty="0" smtClean="0">
                  <a:solidFill>
                    <a:srgbClr val="3333FF"/>
                  </a:solidFill>
                </a:rPr>
                <a:t>15 </a:t>
              </a:r>
              <a:r>
                <a:rPr lang="nl-NL" sz="2000" dirty="0">
                  <a:solidFill>
                    <a:srgbClr val="3333FF"/>
                  </a:solidFill>
                </a:rPr>
                <a:t>CP</a:t>
              </a:r>
            </a:p>
          </p:txBody>
        </p:sp>
        <p:sp>
          <p:nvSpPr>
            <p:cNvPr id="105" name="AutoShape 145"/>
            <p:cNvSpPr>
              <a:spLocks/>
            </p:cNvSpPr>
            <p:nvPr/>
          </p:nvSpPr>
          <p:spPr bwMode="auto">
            <a:xfrm>
              <a:off x="8208963" y="2474117"/>
              <a:ext cx="85726" cy="1050925"/>
            </a:xfrm>
            <a:prstGeom prst="rightBrace">
              <a:avLst>
                <a:gd name="adj1" fmla="val 184814"/>
                <a:gd name="adj2" fmla="val 4947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/>
            </a:p>
          </p:txBody>
        </p:sp>
      </p:grpSp>
      <p:grpSp>
        <p:nvGrpSpPr>
          <p:cNvPr id="30" name="Groep 29"/>
          <p:cNvGrpSpPr/>
          <p:nvPr/>
        </p:nvGrpSpPr>
        <p:grpSpPr>
          <a:xfrm>
            <a:off x="838201" y="5299867"/>
            <a:ext cx="7265194" cy="575469"/>
            <a:chOff x="838201" y="5299867"/>
            <a:chExt cx="7265194" cy="575469"/>
          </a:xfrm>
        </p:grpSpPr>
        <p:sp>
          <p:nvSpPr>
            <p:cNvPr id="31792" name="Rectangle 48"/>
            <p:cNvSpPr>
              <a:spLocks noChangeArrowheads="1"/>
            </p:cNvSpPr>
            <p:nvPr/>
          </p:nvSpPr>
          <p:spPr bwMode="auto">
            <a:xfrm>
              <a:off x="4502946" y="5587998"/>
              <a:ext cx="2879724" cy="287337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 sz="1800" dirty="0"/>
            </a:p>
          </p:txBody>
        </p:sp>
        <p:sp>
          <p:nvSpPr>
            <p:cNvPr id="100" name="Rectangle 47"/>
            <p:cNvSpPr>
              <a:spLocks noChangeArrowheads="1"/>
            </p:cNvSpPr>
            <p:nvPr/>
          </p:nvSpPr>
          <p:spPr bwMode="auto">
            <a:xfrm>
              <a:off x="838201" y="5299869"/>
              <a:ext cx="6553200" cy="288925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PROCV9</a:t>
              </a:r>
              <a:endParaRPr lang="nl-NL" sz="1800" dirty="0"/>
            </a:p>
          </p:txBody>
        </p: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7743032" y="5299867"/>
              <a:ext cx="360363" cy="575468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4" name="Rechthoek 3"/>
            <p:cNvSpPr/>
            <p:nvPr/>
          </p:nvSpPr>
          <p:spPr>
            <a:xfrm>
              <a:off x="4514059" y="5540688"/>
              <a:ext cx="2877342" cy="190978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1" name="Rectangle 52"/>
            <p:cNvSpPr>
              <a:spLocks noChangeArrowheads="1"/>
            </p:cNvSpPr>
            <p:nvPr/>
          </p:nvSpPr>
          <p:spPr bwMode="auto">
            <a:xfrm>
              <a:off x="7382670" y="5299868"/>
              <a:ext cx="360362" cy="575468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8" name="Groep 27"/>
          <p:cNvGrpSpPr/>
          <p:nvPr/>
        </p:nvGrpSpPr>
        <p:grpSpPr>
          <a:xfrm>
            <a:off x="8233098" y="2470943"/>
            <a:ext cx="970160" cy="1822153"/>
            <a:chOff x="8361363" y="2626517"/>
            <a:chExt cx="970160" cy="1050925"/>
          </a:xfrm>
        </p:grpSpPr>
        <p:sp>
          <p:nvSpPr>
            <p:cNvPr id="130" name="Text Box 144"/>
            <p:cNvSpPr txBox="1">
              <a:spLocks noChangeArrowheads="1"/>
            </p:cNvSpPr>
            <p:nvPr/>
          </p:nvSpPr>
          <p:spPr bwMode="auto">
            <a:xfrm>
              <a:off x="8396486" y="3012644"/>
              <a:ext cx="93503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sz="2000" dirty="0" smtClean="0">
                  <a:solidFill>
                    <a:srgbClr val="3333FF"/>
                  </a:solidFill>
                </a:rPr>
                <a:t>30 </a:t>
              </a:r>
              <a:r>
                <a:rPr lang="nl-NL" sz="2000" dirty="0">
                  <a:solidFill>
                    <a:srgbClr val="3333FF"/>
                  </a:solidFill>
                </a:rPr>
                <a:t>CP</a:t>
              </a:r>
            </a:p>
          </p:txBody>
        </p:sp>
        <p:sp>
          <p:nvSpPr>
            <p:cNvPr id="131" name="AutoShape 145"/>
            <p:cNvSpPr>
              <a:spLocks/>
            </p:cNvSpPr>
            <p:nvPr/>
          </p:nvSpPr>
          <p:spPr bwMode="auto">
            <a:xfrm>
              <a:off x="8361363" y="2626517"/>
              <a:ext cx="85726" cy="1050925"/>
            </a:xfrm>
            <a:prstGeom prst="rightBrace">
              <a:avLst>
                <a:gd name="adj1" fmla="val 184814"/>
                <a:gd name="adj2" fmla="val 4947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6 L 3.61111E-6 -0.0106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32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-2.5E-6 -0.121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065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7 L -0.00018 -0.11782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590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2.5E-6 -0.1240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04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0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Voorbeeldkeuze </a:t>
            </a:r>
            <a:r>
              <a:rPr lang="nl-NL" smtClean="0">
                <a:solidFill>
                  <a:srgbClr val="3333FF"/>
                </a:solidFill>
              </a:rPr>
              <a:t>ECV</a:t>
            </a:r>
            <a:endParaRPr lang="nl-NL" dirty="0">
              <a:solidFill>
                <a:srgbClr val="3333FF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82867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54781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3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18903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2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90817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4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22701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5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298926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7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26304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6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3496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8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37099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9</a:t>
            </a: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450056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11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40703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10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48609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12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5219700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13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5938838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15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5580063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14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6299200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16</a:t>
            </a: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66611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17</a:t>
            </a:r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73802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19</a:t>
            </a: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702151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18</a:t>
            </a:r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77406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20</a:t>
            </a:r>
          </a:p>
        </p:txBody>
      </p:sp>
      <p:grpSp>
        <p:nvGrpSpPr>
          <p:cNvPr id="22" name="Groep 21"/>
          <p:cNvGrpSpPr/>
          <p:nvPr/>
        </p:nvGrpSpPr>
        <p:grpSpPr>
          <a:xfrm>
            <a:off x="838201" y="4004170"/>
            <a:ext cx="7265194" cy="288926"/>
            <a:chOff x="838201" y="4885528"/>
            <a:chExt cx="7265194" cy="288926"/>
          </a:xfrm>
        </p:grpSpPr>
        <p:sp>
          <p:nvSpPr>
            <p:cNvPr id="31791" name="Rectangle 47"/>
            <p:cNvSpPr>
              <a:spLocks noChangeArrowheads="1"/>
            </p:cNvSpPr>
            <p:nvPr/>
          </p:nvSpPr>
          <p:spPr bwMode="auto">
            <a:xfrm>
              <a:off x="838201" y="4885529"/>
              <a:ext cx="6553200" cy="288925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PROCV6</a:t>
              </a:r>
              <a:endParaRPr lang="nl-NL" sz="1800" dirty="0"/>
            </a:p>
          </p:txBody>
        </p:sp>
        <p:sp>
          <p:nvSpPr>
            <p:cNvPr id="31796" name="Rectangle 52"/>
            <p:cNvSpPr>
              <a:spLocks noChangeArrowheads="1"/>
            </p:cNvSpPr>
            <p:nvPr/>
          </p:nvSpPr>
          <p:spPr bwMode="auto">
            <a:xfrm>
              <a:off x="7382670" y="4885528"/>
              <a:ext cx="360362" cy="288925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T</a:t>
              </a:r>
            </a:p>
          </p:txBody>
        </p:sp>
        <p:sp>
          <p:nvSpPr>
            <p:cNvPr id="31814" name="Rectangle 70"/>
            <p:cNvSpPr>
              <a:spLocks noChangeArrowheads="1"/>
            </p:cNvSpPr>
            <p:nvPr/>
          </p:nvSpPr>
          <p:spPr bwMode="auto">
            <a:xfrm>
              <a:off x="7743032" y="4885528"/>
              <a:ext cx="360363" cy="288925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</p:grpSp>
      <p:sp>
        <p:nvSpPr>
          <p:cNvPr id="31816" name="Text Box 72"/>
          <p:cNvSpPr txBox="1">
            <a:spLocks noChangeArrowheads="1"/>
          </p:cNvSpPr>
          <p:nvPr/>
        </p:nvSpPr>
        <p:spPr bwMode="auto">
          <a:xfrm>
            <a:off x="1547813" y="1341438"/>
            <a:ext cx="1963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2000">
                <a:solidFill>
                  <a:srgbClr val="3333FF"/>
                </a:solidFill>
              </a:rPr>
              <a:t>Kwartaal 1</a:t>
            </a:r>
          </a:p>
        </p:txBody>
      </p:sp>
      <p:sp>
        <p:nvSpPr>
          <p:cNvPr id="31817" name="Text Box 73"/>
          <p:cNvSpPr txBox="1">
            <a:spLocks noChangeArrowheads="1"/>
          </p:cNvSpPr>
          <p:nvPr/>
        </p:nvSpPr>
        <p:spPr bwMode="auto">
          <a:xfrm>
            <a:off x="5219700" y="1341438"/>
            <a:ext cx="1963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2000">
                <a:solidFill>
                  <a:srgbClr val="3333FF"/>
                </a:solidFill>
              </a:rPr>
              <a:t>Kwartaal 2</a:t>
            </a:r>
          </a:p>
        </p:txBody>
      </p:sp>
      <p:grpSp>
        <p:nvGrpSpPr>
          <p:cNvPr id="16" name="Groep 15"/>
          <p:cNvGrpSpPr/>
          <p:nvPr/>
        </p:nvGrpSpPr>
        <p:grpSpPr>
          <a:xfrm>
            <a:off x="838201" y="3630218"/>
            <a:ext cx="3600450" cy="287337"/>
            <a:chOff x="827088" y="3718719"/>
            <a:chExt cx="3600450" cy="287337"/>
          </a:xfrm>
        </p:grpSpPr>
        <p:sp>
          <p:nvSpPr>
            <p:cNvPr id="31809" name="Rectangle 65"/>
            <p:cNvSpPr>
              <a:spLocks noChangeArrowheads="1"/>
            </p:cNvSpPr>
            <p:nvPr/>
          </p:nvSpPr>
          <p:spPr bwMode="auto">
            <a:xfrm>
              <a:off x="3708400" y="3718719"/>
              <a:ext cx="719138" cy="287337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31782" name="Rectangle 38"/>
            <p:cNvSpPr>
              <a:spLocks noChangeArrowheads="1"/>
            </p:cNvSpPr>
            <p:nvPr/>
          </p:nvSpPr>
          <p:spPr bwMode="auto">
            <a:xfrm>
              <a:off x="827088" y="3718719"/>
              <a:ext cx="2520950" cy="287337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dirty="0" smtClean="0"/>
                <a:t>REGTEC</a:t>
              </a:r>
              <a:endParaRPr lang="nl-NL" sz="1800" dirty="0"/>
            </a:p>
          </p:txBody>
        </p:sp>
        <p:sp>
          <p:nvSpPr>
            <p:cNvPr id="31802" name="Rectangle 58"/>
            <p:cNvSpPr>
              <a:spLocks noChangeArrowheads="1"/>
            </p:cNvSpPr>
            <p:nvPr/>
          </p:nvSpPr>
          <p:spPr bwMode="auto">
            <a:xfrm>
              <a:off x="3348038" y="3718719"/>
              <a:ext cx="360362" cy="287337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4502945" y="3236118"/>
            <a:ext cx="3600450" cy="287338"/>
            <a:chOff x="4500563" y="4079081"/>
            <a:chExt cx="3600450" cy="287338"/>
          </a:xfrm>
        </p:grpSpPr>
        <p:sp>
          <p:nvSpPr>
            <p:cNvPr id="31873" name="Rectangle 129"/>
            <p:cNvSpPr>
              <a:spLocks noChangeArrowheads="1"/>
            </p:cNvSpPr>
            <p:nvPr/>
          </p:nvSpPr>
          <p:spPr bwMode="auto">
            <a:xfrm>
              <a:off x="7381875" y="4079081"/>
              <a:ext cx="719138" cy="287338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31874" name="Rectangle 130"/>
            <p:cNvSpPr>
              <a:spLocks noChangeArrowheads="1"/>
            </p:cNvSpPr>
            <p:nvPr/>
          </p:nvSpPr>
          <p:spPr bwMode="auto">
            <a:xfrm>
              <a:off x="4500563" y="4079081"/>
              <a:ext cx="2520950" cy="287338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SIGBW2</a:t>
              </a:r>
              <a:endParaRPr lang="nl-NL" sz="1800" dirty="0"/>
            </a:p>
          </p:txBody>
        </p:sp>
        <p:sp>
          <p:nvSpPr>
            <p:cNvPr id="31875" name="Rectangle 131"/>
            <p:cNvSpPr>
              <a:spLocks noChangeArrowheads="1"/>
            </p:cNvSpPr>
            <p:nvPr/>
          </p:nvSpPr>
          <p:spPr bwMode="auto">
            <a:xfrm>
              <a:off x="7021513" y="4079081"/>
              <a:ext cx="360362" cy="287338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sp>
        <p:nvSpPr>
          <p:cNvPr id="31900" name="Rectangle 156"/>
          <p:cNvSpPr>
            <a:spLocks noChangeArrowheads="1"/>
          </p:cNvSpPr>
          <p:nvPr/>
        </p:nvSpPr>
        <p:spPr bwMode="auto">
          <a:xfrm>
            <a:off x="1369219" y="4718050"/>
            <a:ext cx="6299199" cy="369332"/>
          </a:xfrm>
          <a:prstGeom prst="rect">
            <a:avLst/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nl-NL" sz="1800" dirty="0" smtClean="0"/>
              <a:t>Voorbeeld keuze: REGTEC, SIGBW2, INDKEU en PROCV6</a:t>
            </a:r>
            <a:endParaRPr lang="nl-NL" sz="1800" dirty="0"/>
          </a:p>
        </p:txBody>
      </p:sp>
      <p:grpSp>
        <p:nvGrpSpPr>
          <p:cNvPr id="19" name="Groep 18"/>
          <p:cNvGrpSpPr/>
          <p:nvPr/>
        </p:nvGrpSpPr>
        <p:grpSpPr>
          <a:xfrm>
            <a:off x="4502945" y="3630218"/>
            <a:ext cx="3600450" cy="287338"/>
            <a:chOff x="4502151" y="4453731"/>
            <a:chExt cx="3600450" cy="287338"/>
          </a:xfrm>
        </p:grpSpPr>
        <p:sp>
          <p:nvSpPr>
            <p:cNvPr id="96" name="Rectangle 129"/>
            <p:cNvSpPr>
              <a:spLocks noChangeArrowheads="1"/>
            </p:cNvSpPr>
            <p:nvPr/>
          </p:nvSpPr>
          <p:spPr bwMode="auto">
            <a:xfrm>
              <a:off x="7383463" y="4453731"/>
              <a:ext cx="719138" cy="287338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98" name="Rectangle 130"/>
            <p:cNvSpPr>
              <a:spLocks noChangeArrowheads="1"/>
            </p:cNvSpPr>
            <p:nvPr/>
          </p:nvSpPr>
          <p:spPr bwMode="auto">
            <a:xfrm>
              <a:off x="4502151" y="4453731"/>
              <a:ext cx="2520950" cy="287338"/>
            </a:xfrm>
            <a:prstGeom prst="rect">
              <a:avLst/>
            </a:prstGeom>
            <a:solidFill>
              <a:srgbClr val="00FF00">
                <a:alpha val="50000"/>
              </a:srgb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INDKEU</a:t>
              </a:r>
              <a:endParaRPr lang="nl-NL" sz="1800" dirty="0"/>
            </a:p>
          </p:txBody>
        </p:sp>
        <p:sp>
          <p:nvSpPr>
            <p:cNvPr id="99" name="Rectangle 131"/>
            <p:cNvSpPr>
              <a:spLocks noChangeArrowheads="1"/>
            </p:cNvSpPr>
            <p:nvPr/>
          </p:nvSpPr>
          <p:spPr bwMode="auto">
            <a:xfrm>
              <a:off x="7023101" y="4453731"/>
              <a:ext cx="360362" cy="287338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9" name="Groep 28"/>
          <p:cNvGrpSpPr/>
          <p:nvPr/>
        </p:nvGrpSpPr>
        <p:grpSpPr>
          <a:xfrm>
            <a:off x="827088" y="2474118"/>
            <a:ext cx="7273925" cy="1050925"/>
            <a:chOff x="827088" y="2474118"/>
            <a:chExt cx="7273925" cy="1050925"/>
          </a:xfrm>
        </p:grpSpPr>
        <p:grpSp>
          <p:nvGrpSpPr>
            <p:cNvPr id="12" name="Groep 11"/>
            <p:cNvGrpSpPr/>
            <p:nvPr/>
          </p:nvGrpSpPr>
          <p:grpSpPr>
            <a:xfrm>
              <a:off x="827088" y="2851944"/>
              <a:ext cx="3600450" cy="288925"/>
              <a:chOff x="827088" y="2851944"/>
              <a:chExt cx="3600450" cy="288925"/>
            </a:xfrm>
          </p:grpSpPr>
          <p:sp>
            <p:nvSpPr>
              <p:cNvPr id="31780" name="Rectangle 36"/>
              <p:cNvSpPr>
                <a:spLocks noChangeArrowheads="1"/>
              </p:cNvSpPr>
              <p:nvPr/>
            </p:nvSpPr>
            <p:spPr bwMode="auto">
              <a:xfrm>
                <a:off x="827088" y="2851944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TELDAT </a:t>
                </a:r>
              </a:p>
            </p:txBody>
          </p:sp>
          <p:sp>
            <p:nvSpPr>
              <p:cNvPr id="31805" name="Rectangle 61"/>
              <p:cNvSpPr>
                <a:spLocks noChangeArrowheads="1"/>
              </p:cNvSpPr>
              <p:nvPr/>
            </p:nvSpPr>
            <p:spPr bwMode="auto">
              <a:xfrm>
                <a:off x="3348038" y="2851944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31807" name="Rectangle 63"/>
              <p:cNvSpPr>
                <a:spLocks noChangeArrowheads="1"/>
              </p:cNvSpPr>
              <p:nvPr/>
            </p:nvSpPr>
            <p:spPr bwMode="auto">
              <a:xfrm>
                <a:off x="3708400" y="2851944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5" name="Groep 14"/>
            <p:cNvGrpSpPr/>
            <p:nvPr/>
          </p:nvGrpSpPr>
          <p:grpSpPr>
            <a:xfrm>
              <a:off x="4500563" y="2851944"/>
              <a:ext cx="3600450" cy="288925"/>
              <a:chOff x="4500563" y="2851944"/>
              <a:chExt cx="3600450" cy="288925"/>
            </a:xfrm>
          </p:grpSpPr>
          <p:sp>
            <p:nvSpPr>
              <p:cNvPr id="31781" name="Rectangle 37"/>
              <p:cNvSpPr>
                <a:spLocks noChangeArrowheads="1"/>
              </p:cNvSpPr>
              <p:nvPr/>
            </p:nvSpPr>
            <p:spPr bwMode="auto">
              <a:xfrm>
                <a:off x="4500563" y="2851944"/>
                <a:ext cx="2592387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RTSYST</a:t>
                </a:r>
              </a:p>
            </p:txBody>
          </p:sp>
          <p:sp>
            <p:nvSpPr>
              <p:cNvPr id="31806" name="Rectangle 62"/>
              <p:cNvSpPr>
                <a:spLocks noChangeArrowheads="1"/>
              </p:cNvSpPr>
              <p:nvPr/>
            </p:nvSpPr>
            <p:spPr bwMode="auto">
              <a:xfrm>
                <a:off x="7019925" y="2851944"/>
                <a:ext cx="360363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31811" name="Rectangle 67"/>
              <p:cNvSpPr>
                <a:spLocks noChangeArrowheads="1"/>
              </p:cNvSpPr>
              <p:nvPr/>
            </p:nvSpPr>
            <p:spPr bwMode="auto">
              <a:xfrm>
                <a:off x="7380288" y="2851944"/>
                <a:ext cx="720725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1" name="Groep 10"/>
            <p:cNvGrpSpPr/>
            <p:nvPr/>
          </p:nvGrpSpPr>
          <p:grpSpPr>
            <a:xfrm>
              <a:off x="827088" y="2474118"/>
              <a:ext cx="3600450" cy="288925"/>
              <a:chOff x="827088" y="2474118"/>
              <a:chExt cx="3600450" cy="288925"/>
            </a:xfrm>
          </p:grpSpPr>
          <p:sp>
            <p:nvSpPr>
              <p:cNvPr id="78" name="Rectangle 36"/>
              <p:cNvSpPr>
                <a:spLocks noChangeArrowheads="1"/>
              </p:cNvSpPr>
              <p:nvPr/>
            </p:nvSpPr>
            <p:spPr bwMode="auto">
              <a:xfrm>
                <a:off x="827088" y="2474118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SIGBW1</a:t>
                </a:r>
              </a:p>
            </p:txBody>
          </p:sp>
          <p:sp>
            <p:nvSpPr>
              <p:cNvPr id="80" name="Rectangle 61"/>
              <p:cNvSpPr>
                <a:spLocks noChangeArrowheads="1"/>
              </p:cNvSpPr>
              <p:nvPr/>
            </p:nvSpPr>
            <p:spPr bwMode="auto">
              <a:xfrm>
                <a:off x="3348038" y="2474118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2" name="Rectangle 63"/>
              <p:cNvSpPr>
                <a:spLocks noChangeArrowheads="1"/>
              </p:cNvSpPr>
              <p:nvPr/>
            </p:nvSpPr>
            <p:spPr bwMode="auto">
              <a:xfrm>
                <a:off x="3708400" y="2474118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4" name="Groep 13"/>
            <p:cNvGrpSpPr/>
            <p:nvPr/>
          </p:nvGrpSpPr>
          <p:grpSpPr>
            <a:xfrm>
              <a:off x="4500563" y="2474118"/>
              <a:ext cx="3600450" cy="288925"/>
              <a:chOff x="4500563" y="2474118"/>
              <a:chExt cx="3600450" cy="288925"/>
            </a:xfrm>
          </p:grpSpPr>
          <p:sp>
            <p:nvSpPr>
              <p:cNvPr id="79" name="Rectangle 37"/>
              <p:cNvSpPr>
                <a:spLocks noChangeArrowheads="1"/>
              </p:cNvSpPr>
              <p:nvPr/>
            </p:nvSpPr>
            <p:spPr bwMode="auto">
              <a:xfrm>
                <a:off x="4500563" y="2474118"/>
                <a:ext cx="2592387" cy="287337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 smtClean="0"/>
                  <a:t>ELCAIC</a:t>
                </a:r>
                <a:endParaRPr lang="nl-NL" sz="1800" dirty="0"/>
              </a:p>
            </p:txBody>
          </p:sp>
          <p:sp>
            <p:nvSpPr>
              <p:cNvPr id="81" name="Rectangle 62"/>
              <p:cNvSpPr>
                <a:spLocks noChangeArrowheads="1"/>
              </p:cNvSpPr>
              <p:nvPr/>
            </p:nvSpPr>
            <p:spPr bwMode="auto">
              <a:xfrm>
                <a:off x="7019925" y="2474118"/>
                <a:ext cx="360363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3" name="Rectangle 67"/>
              <p:cNvSpPr>
                <a:spLocks noChangeArrowheads="1"/>
              </p:cNvSpPr>
              <p:nvPr/>
            </p:nvSpPr>
            <p:spPr bwMode="auto">
              <a:xfrm>
                <a:off x="7380288" y="2474118"/>
                <a:ext cx="720725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3" name="Groep 12"/>
            <p:cNvGrpSpPr/>
            <p:nvPr/>
          </p:nvGrpSpPr>
          <p:grpSpPr>
            <a:xfrm>
              <a:off x="838201" y="3236118"/>
              <a:ext cx="3600450" cy="288925"/>
              <a:chOff x="838201" y="3236118"/>
              <a:chExt cx="3600450" cy="288925"/>
            </a:xfrm>
          </p:grpSpPr>
          <p:sp>
            <p:nvSpPr>
              <p:cNvPr id="86" name="Rectangle 36"/>
              <p:cNvSpPr>
                <a:spLocks noChangeArrowheads="1"/>
              </p:cNvSpPr>
              <p:nvPr/>
            </p:nvSpPr>
            <p:spPr bwMode="auto">
              <a:xfrm>
                <a:off x="838201" y="3236118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ENTEC1</a:t>
                </a:r>
              </a:p>
            </p:txBody>
          </p:sp>
          <p:sp>
            <p:nvSpPr>
              <p:cNvPr id="87" name="Rectangle 61"/>
              <p:cNvSpPr>
                <a:spLocks noChangeArrowheads="1"/>
              </p:cNvSpPr>
              <p:nvPr/>
            </p:nvSpPr>
            <p:spPr bwMode="auto">
              <a:xfrm>
                <a:off x="3359151" y="3236118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8" name="Rectangle 63"/>
              <p:cNvSpPr>
                <a:spLocks noChangeArrowheads="1"/>
              </p:cNvSpPr>
              <p:nvPr/>
            </p:nvSpPr>
            <p:spPr bwMode="auto">
              <a:xfrm>
                <a:off x="3719513" y="3236118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</p:grpSp>
      <p:grpSp>
        <p:nvGrpSpPr>
          <p:cNvPr id="28" name="Groep 27"/>
          <p:cNvGrpSpPr/>
          <p:nvPr/>
        </p:nvGrpSpPr>
        <p:grpSpPr>
          <a:xfrm>
            <a:off x="8233098" y="2470943"/>
            <a:ext cx="970160" cy="1822153"/>
            <a:chOff x="8361363" y="2626517"/>
            <a:chExt cx="970160" cy="1050925"/>
          </a:xfrm>
        </p:grpSpPr>
        <p:sp>
          <p:nvSpPr>
            <p:cNvPr id="130" name="Text Box 144"/>
            <p:cNvSpPr txBox="1">
              <a:spLocks noChangeArrowheads="1"/>
            </p:cNvSpPr>
            <p:nvPr/>
          </p:nvSpPr>
          <p:spPr bwMode="auto">
            <a:xfrm>
              <a:off x="8396486" y="3012644"/>
              <a:ext cx="93503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sz="2000" dirty="0" smtClean="0">
                  <a:solidFill>
                    <a:srgbClr val="3333FF"/>
                  </a:solidFill>
                </a:rPr>
                <a:t>30 </a:t>
              </a:r>
              <a:r>
                <a:rPr lang="nl-NL" sz="2000" dirty="0">
                  <a:solidFill>
                    <a:srgbClr val="3333FF"/>
                  </a:solidFill>
                </a:rPr>
                <a:t>CP</a:t>
              </a:r>
            </a:p>
          </p:txBody>
        </p:sp>
        <p:sp>
          <p:nvSpPr>
            <p:cNvPr id="131" name="AutoShape 145"/>
            <p:cNvSpPr>
              <a:spLocks/>
            </p:cNvSpPr>
            <p:nvPr/>
          </p:nvSpPr>
          <p:spPr bwMode="auto">
            <a:xfrm>
              <a:off x="8361363" y="2626517"/>
              <a:ext cx="85726" cy="1050925"/>
            </a:xfrm>
            <a:prstGeom prst="rightBrace">
              <a:avLst>
                <a:gd name="adj1" fmla="val 184814"/>
                <a:gd name="adj2" fmla="val 4947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33075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2975</TotalTime>
  <Words>718</Words>
  <Application>Microsoft Office PowerPoint</Application>
  <PresentationFormat>Diavoorstelling (4:3)</PresentationFormat>
  <Paragraphs>291</Paragraphs>
  <Slides>15</Slides>
  <Notes>14</Notes>
  <HiddenSlides>1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Custom Design</vt:lpstr>
      <vt:lpstr>PowerPoint-presentatie</vt:lpstr>
      <vt:lpstr>PowerPoint-presentatie</vt:lpstr>
      <vt:lpstr>PowerPoint-presentatie</vt:lpstr>
      <vt:lpstr>Planning</vt:lpstr>
      <vt:lpstr>Inhoud ECV</vt:lpstr>
      <vt:lpstr>Inhoud ECV</vt:lpstr>
      <vt:lpstr>Vakken in EVMIN</vt:lpstr>
      <vt:lpstr>Organisatie ECV</vt:lpstr>
      <vt:lpstr>Voorbeeldkeuze ECV</vt:lpstr>
      <vt:lpstr>Tijdsbesteding per vak</vt:lpstr>
      <vt:lpstr>De verdiepende minor Elektrotechniek</vt:lpstr>
      <vt:lpstr>INDKEU Individuele Keuzemodule</vt:lpstr>
      <vt:lpstr>De verdiepende minor Elektrotechniek</vt:lpstr>
      <vt:lpstr>Meer informatie</vt:lpstr>
      <vt:lpstr>En nu… Kiezen!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Harry Broeders</cp:lastModifiedBy>
  <cp:revision>63</cp:revision>
  <dcterms:created xsi:type="dcterms:W3CDTF">1601-01-01T00:00:00Z</dcterms:created>
  <dcterms:modified xsi:type="dcterms:W3CDTF">2014-11-28T20:56:13Z</dcterms:modified>
</cp:coreProperties>
</file>